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89" r:id="rId2"/>
    <p:sldMasterId id="2147483901" r:id="rId3"/>
  </p:sldMasterIdLst>
  <p:notesMasterIdLst>
    <p:notesMasterId r:id="rId32"/>
  </p:notesMasterIdLst>
  <p:sldIdLst>
    <p:sldId id="256" r:id="rId4"/>
    <p:sldId id="321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02" r:id="rId13"/>
    <p:sldId id="313" r:id="rId14"/>
    <p:sldId id="283" r:id="rId15"/>
    <p:sldId id="325" r:id="rId16"/>
    <p:sldId id="335" r:id="rId17"/>
    <p:sldId id="330" r:id="rId18"/>
    <p:sldId id="336" r:id="rId19"/>
    <p:sldId id="331" r:id="rId20"/>
    <p:sldId id="332" r:id="rId21"/>
    <p:sldId id="337" r:id="rId22"/>
    <p:sldId id="323" r:id="rId23"/>
    <p:sldId id="339" r:id="rId24"/>
    <p:sldId id="320" r:id="rId25"/>
    <p:sldId id="343" r:id="rId26"/>
    <p:sldId id="318" r:id="rId27"/>
    <p:sldId id="310" r:id="rId28"/>
    <p:sldId id="304" r:id="rId29"/>
    <p:sldId id="311" r:id="rId30"/>
    <p:sldId id="277" r:id="rId31"/>
  </p:sldIdLst>
  <p:sldSz cx="9144000" cy="6858000" type="screen4x3"/>
  <p:notesSz cx="6815138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F9966"/>
    <a:srgbClr val="CC6600"/>
    <a:srgbClr val="FF3399"/>
    <a:srgbClr val="660066"/>
    <a:srgbClr val="008000"/>
    <a:srgbClr val="CC3300"/>
    <a:srgbClr val="9933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00" autoAdjust="0"/>
  </p:normalViewPr>
  <p:slideViewPr>
    <p:cSldViewPr>
      <p:cViewPr>
        <p:scale>
          <a:sx n="80" d="100"/>
          <a:sy n="80" d="100"/>
        </p:scale>
        <p:origin x="-159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3133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0880596600377737E-2"/>
          <c:y val="2.6944144422157073E-2"/>
          <c:w val="0.96911944424475704"/>
          <c:h val="0.871204096590032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17B7DD"/>
            </a:solidFill>
          </c:spPr>
          <c:invertIfNegative val="0"/>
          <c:dLbls>
            <c:dLbl>
              <c:idx val="0"/>
              <c:layout>
                <c:manualLayout>
                  <c:x val="2.4985649742621217E-2"/>
                  <c:y val="-5.543034900884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6929230085599E-2"/>
                  <c:y val="-5.5430349008840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6929230085547E-2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95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Лист1!$A$2:$C$2</c:f>
              <c:numCache>
                <c:formatCode>General</c:formatCode>
                <c:ptCount val="3"/>
                <c:pt idx="0">
                  <c:v>142.4</c:v>
                </c:pt>
                <c:pt idx="1">
                  <c:v>143.5</c:v>
                </c:pt>
                <c:pt idx="2">
                  <c:v>146.5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Lbls>
            <c:dLbl>
              <c:idx val="0"/>
              <c:layout>
                <c:manualLayout>
                  <c:x val="1.7636929230085575E-2"/>
                  <c:y val="-2.7715174504420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6929230085547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6929230085654E-2"/>
                  <c:y val="-3.023473582300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95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Лист1!$A$3:$C$3</c:f>
              <c:numCache>
                <c:formatCode>General</c:formatCode>
                <c:ptCount val="3"/>
                <c:pt idx="0">
                  <c:v>60.8</c:v>
                </c:pt>
                <c:pt idx="1">
                  <c:v>67.2</c:v>
                </c:pt>
                <c:pt idx="2" formatCode="0.0">
                  <c:v>65</c:v>
                </c:pt>
              </c:numCache>
            </c:numRef>
          </c:val>
        </c:ser>
        <c:ser>
          <c:idx val="2"/>
          <c:order val="2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0288208717549929E-2"/>
                  <c:y val="-2.267605186725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6929230085599E-2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36929230085654E-2"/>
                  <c:y val="-4.283254241592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95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Лист1!$A$4:$C$4</c:f>
              <c:numCache>
                <c:formatCode>General</c:formatCode>
                <c:ptCount val="3"/>
                <c:pt idx="0">
                  <c:v>99.4</c:v>
                </c:pt>
                <c:pt idx="1">
                  <c:v>99.4</c:v>
                </c:pt>
                <c:pt idx="2">
                  <c:v>108.8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869568"/>
        <c:axId val="31887744"/>
        <c:axId val="0"/>
      </c:bar3DChart>
      <c:catAx>
        <c:axId val="31869568"/>
        <c:scaling>
          <c:orientation val="minMax"/>
        </c:scaling>
        <c:delete val="1"/>
        <c:axPos val="b"/>
        <c:majorTickMark val="out"/>
        <c:minorTickMark val="none"/>
        <c:tickLblPos val="nextTo"/>
        <c:crossAx val="31887744"/>
        <c:crosses val="autoZero"/>
        <c:auto val="1"/>
        <c:lblAlgn val="ctr"/>
        <c:lblOffset val="100"/>
        <c:noMultiLvlLbl val="0"/>
      </c:catAx>
      <c:valAx>
        <c:axId val="31887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869568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B w="6350"/>
    </a:sp3d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200" dirty="0" smtClean="0"/>
                      <a:t>2</a:t>
                    </a:r>
                    <a:r>
                      <a:rPr lang="ru-RU" sz="2200" baseline="0" dirty="0" smtClean="0"/>
                      <a:t> </a:t>
                    </a:r>
                    <a:r>
                      <a:rPr lang="en-US" sz="2200" dirty="0" smtClean="0"/>
                      <a:t>635</a:t>
                    </a:r>
                    <a:r>
                      <a:rPr lang="ru-RU" sz="220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200" dirty="0" smtClean="0"/>
                      <a:t>5 263,0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5263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200" dirty="0" smtClean="0"/>
                      <a:t>2</a:t>
                    </a:r>
                    <a:r>
                      <a:rPr lang="ru-RU" sz="2200" dirty="0" smtClean="0"/>
                      <a:t> </a:t>
                    </a:r>
                    <a:r>
                      <a:rPr lang="en-US" sz="2200" dirty="0" smtClean="0"/>
                      <a:t>635</a:t>
                    </a:r>
                    <a:r>
                      <a:rPr lang="ru-RU" sz="220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8"/>
        <c:overlap val="100"/>
        <c:axId val="125266560"/>
        <c:axId val="125284736"/>
      </c:barChart>
      <c:barChart>
        <c:barDir val="col"/>
        <c:grouping val="clustere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46050" h="63500" prst="coolSlant"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200" dirty="0" smtClean="0"/>
                      <a:t>2</a:t>
                    </a:r>
                    <a:r>
                      <a:rPr lang="ru-RU" sz="2200" dirty="0" smtClean="0"/>
                      <a:t> </a:t>
                    </a:r>
                    <a:r>
                      <a:rPr lang="en-US" sz="2200" dirty="0" smtClean="0"/>
                      <a:t>635</a:t>
                    </a:r>
                    <a:r>
                      <a:rPr lang="ru-RU" sz="220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8"/>
        <c:overlap val="100"/>
        <c:axId val="125292544"/>
        <c:axId val="125286656"/>
      </c:barChart>
      <c:catAx>
        <c:axId val="1252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284736"/>
        <c:crosses val="autoZero"/>
        <c:auto val="1"/>
        <c:lblAlgn val="ctr"/>
        <c:lblOffset val="100"/>
        <c:noMultiLvlLbl val="0"/>
      </c:catAx>
      <c:valAx>
        <c:axId val="125284736"/>
        <c:scaling>
          <c:orientation val="minMax"/>
          <c:max val="3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5266560"/>
        <c:crosses val="autoZero"/>
        <c:crossBetween val="between"/>
        <c:majorUnit val="1000"/>
        <c:minorUnit val="500"/>
        <c:dispUnits>
          <c:builtInUnit val="thousands"/>
          <c:dispUnitsLbl>
            <c:layout/>
          </c:dispUnitsLbl>
        </c:dispUnits>
      </c:valAx>
      <c:valAx>
        <c:axId val="1252866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25292544"/>
        <c:crosses val="max"/>
        <c:crossBetween val="between"/>
      </c:valAx>
      <c:catAx>
        <c:axId val="125292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286656"/>
        <c:crosses val="autoZero"/>
        <c:auto val="1"/>
        <c:lblAlgn val="ctr"/>
        <c:lblOffset val="100"/>
        <c:noMultiLvlLbl val="0"/>
      </c:catAx>
      <c:spPr>
        <a:noFill/>
      </c:spPr>
    </c:plotArea>
    <c:plotVisOnly val="1"/>
    <c:dispBlanksAs val="gap"/>
    <c:showDLblsOverMax val="0"/>
  </c:chart>
  <c:txPr>
    <a:bodyPr/>
    <a:lstStyle/>
    <a:p>
      <a:pPr>
        <a:defRPr sz="1700" baseline="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79697263186969"/>
          <c:y val="0.21356347185052574"/>
          <c:w val="0.46413078697760723"/>
          <c:h val="0.73728024593610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66FF99"/>
              </a:solidFill>
            </c:spPr>
          </c:dPt>
          <c:dPt>
            <c:idx val="6"/>
            <c:bubble3D val="0"/>
            <c:spPr>
              <a:solidFill>
                <a:srgbClr val="FFD03B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CC99FF"/>
              </a:solidFill>
            </c:spPr>
          </c:dPt>
          <c:dPt>
            <c:idx val="11"/>
            <c:bubble3D val="0"/>
            <c:explosion val="6"/>
          </c:dPt>
          <c:dPt>
            <c:idx val="1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386193055361281E-2"/>
                  <c:y val="0.1322346040313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988863382443816E-2"/>
                  <c:y val="-4.1164554149398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533085390620436E-2"/>
                  <c:y val="-0.10105663365111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594240068274258E-3"/>
                  <c:y val="2.7782426425193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326258319596445E-3"/>
                  <c:y val="2.187274550366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07688466857065E-3"/>
                  <c:y val="4.75175754030142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042721869184692E-2"/>
                  <c:y val="-5.3879386116029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6208193972530951E-3"/>
                  <c:y val="2.8110449049964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8327909402051416E-3"/>
                  <c:y val="8.2439855487224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4161683909338309E-2"/>
                  <c:y val="-4.0846375719153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173468123042382E-2"/>
                  <c:y val="-1.077130670431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7346236859951031E-2"/>
                  <c:y val="0.14949675071264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7884175459160274E-3"/>
                  <c:y val="-2.383648652259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2968522312188265E-2"/>
                  <c:y val="4.0312855533632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Соревнования по футболу - 490</c:v>
                </c:pt>
                <c:pt idx="1">
                  <c:v>Соревнования по волейболу - 383</c:v>
                </c:pt>
                <c:pt idx="2">
                  <c:v>Готов к труду и обороне - 390</c:v>
                </c:pt>
                <c:pt idx="3">
                  <c:v>Соревнования по лыжным гонкам - 110</c:v>
                </c:pt>
                <c:pt idx="4">
                  <c:v>Соревнования по плаванию - 108</c:v>
                </c:pt>
                <c:pt idx="5">
                  <c:v>Спартакиада учащихся и организаций - 170</c:v>
                </c:pt>
                <c:pt idx="6">
                  <c:v>Краевые сельские "Спортивные игры" - 160</c:v>
                </c:pt>
                <c:pt idx="7">
                  <c:v>Соревнования по гиревому спорту -70</c:v>
                </c:pt>
                <c:pt idx="8">
                  <c:v>Соревнования по хоккею - 70</c:v>
                </c:pt>
                <c:pt idx="9">
                  <c:v>День физкультурника - 46</c:v>
                </c:pt>
                <c:pt idx="10">
                  <c:v>Соревнования по спортивному туризму - 105</c:v>
                </c:pt>
                <c:pt idx="11">
                  <c:v>Лыжня России и Гонка мужества - 40</c:v>
                </c:pt>
                <c:pt idx="12">
                  <c:v>Прочие мероприятия -493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490</c:v>
                </c:pt>
                <c:pt idx="1">
                  <c:v>383</c:v>
                </c:pt>
                <c:pt idx="2">
                  <c:v>390</c:v>
                </c:pt>
                <c:pt idx="3">
                  <c:v>110</c:v>
                </c:pt>
                <c:pt idx="4">
                  <c:v>108</c:v>
                </c:pt>
                <c:pt idx="5">
                  <c:v>170</c:v>
                </c:pt>
                <c:pt idx="6">
                  <c:v>160</c:v>
                </c:pt>
                <c:pt idx="7">
                  <c:v>70</c:v>
                </c:pt>
                <c:pt idx="8">
                  <c:v>70</c:v>
                </c:pt>
                <c:pt idx="9">
                  <c:v>46</c:v>
                </c:pt>
                <c:pt idx="10">
                  <c:v>105</c:v>
                </c:pt>
                <c:pt idx="11">
                  <c:v>40</c:v>
                </c:pt>
                <c:pt idx="12">
                  <c:v>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0548230198962081"/>
          <c:y val="0"/>
          <c:w val="0.29451769801037925"/>
          <c:h val="1"/>
        </c:manualLayout>
      </c:layout>
      <c:overlay val="0"/>
      <c:txPr>
        <a:bodyPr/>
        <a:lstStyle/>
        <a:p>
          <a:pPr>
            <a:defRPr sz="1400" b="0" i="0" kern="100" spc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890880"/>
        <c:axId val="122917248"/>
      </c:barChart>
      <c:catAx>
        <c:axId val="12289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2917248"/>
        <c:crosses val="autoZero"/>
        <c:auto val="1"/>
        <c:lblAlgn val="ctr"/>
        <c:lblOffset val="100"/>
        <c:noMultiLvlLbl val="0"/>
      </c:catAx>
      <c:valAx>
        <c:axId val="122917248"/>
        <c:scaling>
          <c:orientation val="minMax"/>
          <c:max val="5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2890880"/>
        <c:crosses val="autoZero"/>
        <c:crossBetween val="between"/>
        <c:majorUnit val="2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120488.2</c:v>
                </c:pt>
                <c:pt idx="1">
                  <c:v>120220.772</c:v>
                </c:pt>
                <c:pt idx="2">
                  <c:v>114685.44100000001</c:v>
                </c:pt>
                <c:pt idx="3">
                  <c:v>114685.44100000001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25232256"/>
        <c:axId val="125233792"/>
      </c:barChart>
      <c:catAx>
        <c:axId val="12523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5233792"/>
        <c:crosses val="autoZero"/>
        <c:auto val="1"/>
        <c:lblAlgn val="ctr"/>
        <c:lblOffset val="100"/>
        <c:noMultiLvlLbl val="0"/>
      </c:catAx>
      <c:valAx>
        <c:axId val="125233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5232256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59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67673719313516E-2"/>
          <c:y val="0.11057822279006037"/>
          <c:w val="0.92103017697487166"/>
          <c:h val="0.73269567270303293"/>
        </c:manualLayout>
      </c:layout>
      <c:area3DChart>
        <c:grouping val="standard"/>
        <c:varyColors val="0"/>
        <c:ser>
          <c:idx val="0"/>
          <c:order val="0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1684749053383866E-2"/>
                  <c:y val="5.182466342533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4673488009529E-2"/>
                  <c:y val="6.9099551233780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PowerPoint]Лист1'!$A$2:$H$2</c:f>
              <c:numCache>
                <c:formatCode>0.00</c:formatCode>
                <c:ptCount val="8"/>
                <c:pt idx="0">
                  <c:v>1.31</c:v>
                </c:pt>
                <c:pt idx="1">
                  <c:v>0.27</c:v>
                </c:pt>
                <c:pt idx="2">
                  <c:v>0.63</c:v>
                </c:pt>
                <c:pt idx="3">
                  <c:v>0.4</c:v>
                </c:pt>
                <c:pt idx="4">
                  <c:v>0.35</c:v>
                </c:pt>
                <c:pt idx="5">
                  <c:v>0.56999999999999995</c:v>
                </c:pt>
                <c:pt idx="6">
                  <c:v>0.27</c:v>
                </c:pt>
                <c:pt idx="7">
                  <c:v>0.52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1565199495138062E-2"/>
                  <c:y val="-0.1140142595357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902149305814812E-2"/>
                  <c:y val="-8.291946148053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249948548521931E-2"/>
                  <c:y val="-0.10364932685067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576162757872076E-2"/>
                  <c:y val="-0.103649326850671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912998737845156E-3"/>
                  <c:y val="-8.6374439042225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56499368922579E-2"/>
                  <c:y val="-0.1071043044123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347799242707095E-2"/>
                  <c:y val="-9.3284394165603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130398990276125E-2"/>
                  <c:y val="-0.12092421465911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PowerPoint]Лист1'!$A$3:$H$3</c:f>
              <c:numCache>
                <c:formatCode>General</c:formatCode>
                <c:ptCount val="8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85792"/>
        <c:axId val="86387328"/>
        <c:axId val="81064384"/>
      </c:area3DChart>
      <c:catAx>
        <c:axId val="86385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86387328"/>
        <c:crosses val="autoZero"/>
        <c:auto val="1"/>
        <c:lblAlgn val="ctr"/>
        <c:lblOffset val="100"/>
        <c:noMultiLvlLbl val="0"/>
      </c:catAx>
      <c:valAx>
        <c:axId val="863873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6385792"/>
        <c:crosses val="autoZero"/>
        <c:crossBetween val="midCat"/>
      </c:valAx>
      <c:serAx>
        <c:axId val="81064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86387328"/>
        <c:crosses val="autoZero"/>
      </c:serAx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"/>
      <c:rotY val="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6345925430146E-2"/>
          <c:y val="1.4917455923245077E-2"/>
          <c:w val="0.87644203849518809"/>
          <c:h val="0.63894491904103312"/>
        </c:manualLayout>
      </c:layout>
      <c:area3D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86428288"/>
        <c:axId val="87769472"/>
        <c:axId val="81065280"/>
      </c:area3DChart>
      <c:catAx>
        <c:axId val="86428288"/>
        <c:scaling>
          <c:orientation val="minMax"/>
        </c:scaling>
        <c:delete val="1"/>
        <c:axPos val="b"/>
        <c:majorTickMark val="none"/>
        <c:minorTickMark val="none"/>
        <c:tickLblPos val="nextTo"/>
        <c:crossAx val="87769472"/>
        <c:crosses val="autoZero"/>
        <c:auto val="1"/>
        <c:lblAlgn val="ctr"/>
        <c:lblOffset val="100"/>
        <c:noMultiLvlLbl val="0"/>
      </c:catAx>
      <c:valAx>
        <c:axId val="877694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86428288"/>
        <c:crosses val="autoZero"/>
        <c:crossBetween val="midCat"/>
      </c:valAx>
      <c:serAx>
        <c:axId val="81065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87769472"/>
        <c:crosses val="autoZero"/>
      </c:ser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6.7569276403796159E-3"/>
          <c:y val="0.86441932046320058"/>
          <c:w val="0.98453119030134861"/>
          <c:h val="0.1196028854681405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729358104137753E-2"/>
          <c:y val="3.1431058117096365E-2"/>
          <c:w val="0.92127066436071359"/>
          <c:h val="0.77909799477083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7B7DD"/>
            </a:solidFill>
            <a:scene3d>
              <a:camera prst="orthographicFront"/>
              <a:lightRig rig="threePt" dir="t"/>
            </a:scene3d>
            <a:sp3d>
              <a:bevelT w="9525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31280</c:v>
                </c:pt>
                <c:pt idx="1">
                  <c:v>31280</c:v>
                </c:pt>
                <c:pt idx="2">
                  <c:v>31280</c:v>
                </c:pt>
                <c:pt idx="3">
                  <c:v>31280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Иные межбюджетные трансферты в виде иных дотаций</c:v>
                </c:pt>
              </c:strCache>
            </c:strRef>
          </c:tx>
          <c:spPr>
            <a:solidFill>
              <a:srgbClr val="FF33CC"/>
            </a:solidFill>
            <a:scene3d>
              <a:camera prst="orthographicFront"/>
              <a:lightRig rig="threePt" dir="t"/>
            </a:scene3d>
            <a:sp3d>
              <a:bevelT w="88900"/>
              <a:bevelB w="88900"/>
            </a:sp3d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10072.700000000001</c:v>
                </c:pt>
                <c:pt idx="1">
                  <c:v>14467.6</c:v>
                </c:pt>
                <c:pt idx="2">
                  <c:v>6075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214208"/>
        <c:axId val="113215744"/>
      </c:barChart>
      <c:catAx>
        <c:axId val="11321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13215744"/>
        <c:crosses val="autoZero"/>
        <c:auto val="1"/>
        <c:lblAlgn val="ctr"/>
        <c:lblOffset val="100"/>
        <c:noMultiLvlLbl val="0"/>
      </c:catAx>
      <c:valAx>
        <c:axId val="11321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3214208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4.6772986508488129E-2"/>
          <c:y val="0.89084683067466308"/>
          <c:w val="0.90645377308489405"/>
          <c:h val="0.10915316932533692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91361981285234E-2"/>
          <c:y val="1.3227696922564159E-2"/>
          <c:w val="0.59595920793746926"/>
          <c:h val="0.893895643539606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"Реальный" дефицит 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Планируемый дефицит (за счёт привлечения кредитов банков)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4851.1000000000004</c:v>
                </c:pt>
                <c:pt idx="1">
                  <c:v>3458.3</c:v>
                </c:pt>
                <c:pt idx="2">
                  <c:v>3477.8</c:v>
                </c:pt>
                <c:pt idx="3" formatCode="0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5416192"/>
        <c:axId val="125417728"/>
      </c:barChart>
      <c:catAx>
        <c:axId val="12541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417728"/>
        <c:crosses val="autoZero"/>
        <c:auto val="1"/>
        <c:lblAlgn val="ctr"/>
        <c:lblOffset val="100"/>
        <c:noMultiLvlLbl val="0"/>
      </c:catAx>
      <c:valAx>
        <c:axId val="125417728"/>
        <c:scaling>
          <c:orientation val="minMax"/>
          <c:max val="5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541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45049474789543"/>
          <c:y val="1.3008971225419398E-3"/>
          <c:w val="0.31512717224967834"/>
          <c:h val="0.4109703088545717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04868830960427E-2"/>
          <c:y val="4.0736321701606446E-2"/>
          <c:w val="0.92684953689668448"/>
          <c:h val="0.512038631917664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Условно-утверждённые расходы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2"/>
              <c:layout>
                <c:manualLayout>
                  <c:x val="8.8901590828961846E-2"/>
                  <c:y val="-9.82701673382222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52499942698502E-2"/>
                  <c:y val="-7.12904852277971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9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2" formatCode="#,##0.0">
                  <c:v>16395.900000000001</c:v>
                </c:pt>
                <c:pt idx="3" formatCode="#,##0.0">
                  <c:v>16060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развития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9.6148504866980594E-2"/>
                  <c:y val="-4.42715273833926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5100864861169268E-2"/>
                  <c:y val="-1.1329338860849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00761760275217E-2"/>
                  <c:y val="-2.53346642332735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44747272940853E-2"/>
                  <c:y val="-3.3231794646000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9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32090.400000000001</c:v>
                </c:pt>
                <c:pt idx="1">
                  <c:v>31822.9</c:v>
                </c:pt>
                <c:pt idx="2">
                  <c:v>24808.799999999999</c:v>
                </c:pt>
                <c:pt idx="3">
                  <c:v>24885.4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198" dirty="0" smtClean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sz="2198" dirty="0" smtClean="0">
                        <a:solidFill>
                          <a:schemeClr val="tx1"/>
                        </a:solidFill>
                      </a:rPr>
                      <a:t>73 983,9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98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273983.90000000002</c:v>
                </c:pt>
                <c:pt idx="1">
                  <c:v>288486.5</c:v>
                </c:pt>
                <c:pt idx="2">
                  <c:v>270336.3</c:v>
                </c:pt>
                <c:pt idx="3">
                  <c:v>271008.09999999998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465024"/>
        <c:axId val="94477696"/>
      </c:barChart>
      <c:catAx>
        <c:axId val="9446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4477696"/>
        <c:crosses val="autoZero"/>
        <c:auto val="1"/>
        <c:lblAlgn val="ctr"/>
        <c:lblOffset val="100"/>
        <c:noMultiLvlLbl val="0"/>
      </c:catAx>
      <c:valAx>
        <c:axId val="94477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46502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"/>
          <c:y val="0.72821007839136387"/>
          <c:w val="0.98778980196142818"/>
          <c:h val="0.214188052074886"/>
        </c:manualLayout>
      </c:layout>
      <c:overlay val="0"/>
      <c:txPr>
        <a:bodyPr/>
        <a:lstStyle/>
        <a:p>
          <a:pPr>
            <a:defRPr sz="2198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600" dirty="0"/>
              <a:t>Расходы бюджета на </a:t>
            </a:r>
            <a:r>
              <a:rPr lang="en-US" sz="2600" dirty="0"/>
              <a:t>201</a:t>
            </a:r>
            <a:r>
              <a:rPr lang="ru-RU" sz="2600" dirty="0"/>
              <a:t>9 год 320,3 млн. руб.</a:t>
            </a:r>
            <a:endParaRPr lang="en-US" sz="2600" dirty="0"/>
          </a:p>
        </c:rich>
      </c:tx>
      <c:layout>
        <c:manualLayout>
          <c:xMode val="edge"/>
          <c:yMode val="edge"/>
          <c:x val="0.19573770036480465"/>
          <c:y val="1.306439202228558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43776864046071379"/>
                  <c:y val="-3.2110429288520613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 dirty="0" smtClean="0"/>
                      <a:t> </a:t>
                    </a:r>
                    <a:r>
                      <a:rPr lang="en-US" sz="2400" b="1" dirty="0" smtClean="0"/>
                      <a:t>1</a:t>
                    </a:r>
                    <a:r>
                      <a:rPr lang="ru-RU" sz="2400" b="1" dirty="0" smtClean="0"/>
                      <a:t>61,7 </a:t>
                    </a:r>
                    <a:r>
                      <a:rPr lang="ru-RU" sz="2400" b="1" dirty="0" err="1" smtClean="0"/>
                      <a:t>млн.руб</a:t>
                    </a:r>
                    <a:r>
                      <a:rPr lang="ru-RU" sz="2400" b="1" dirty="0" smtClean="0"/>
                      <a:t>.</a:t>
                    </a:r>
                  </a:p>
                  <a:p>
                    <a:pPr>
                      <a:defRPr sz="2400" b="1"/>
                    </a:pPr>
                    <a:r>
                      <a:rPr lang="ru-RU" sz="2400" b="1" dirty="0" smtClean="0"/>
                      <a:t>50,5%</a:t>
                    </a:r>
                    <a:endParaRPr 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40230149746567323"/>
                  <c:y val="-2.7597943662825341E-3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 dirty="0" smtClean="0"/>
                      <a:t> </a:t>
                    </a:r>
                    <a:r>
                      <a:rPr lang="en-US" sz="2400" b="1" dirty="0" smtClean="0"/>
                      <a:t>15</a:t>
                    </a:r>
                    <a:r>
                      <a:rPr lang="ru-RU" sz="2400" b="1" dirty="0" smtClean="0"/>
                      <a:t>8,6 </a:t>
                    </a:r>
                    <a:r>
                      <a:rPr lang="ru-RU" sz="2400" b="1" dirty="0" err="1" smtClean="0"/>
                      <a:t>млн.руб</a:t>
                    </a:r>
                    <a:r>
                      <a:rPr lang="ru-RU" sz="2400" b="1" dirty="0" smtClean="0"/>
                      <a:t>.</a:t>
                    </a:r>
                  </a:p>
                  <a:p>
                    <a:pPr>
                      <a:defRPr sz="2400" b="1"/>
                    </a:pPr>
                    <a:r>
                      <a:rPr lang="ru-RU" sz="2400" b="1" dirty="0" smtClean="0"/>
                      <a:t>49,5%</a:t>
                    </a:r>
                    <a:endParaRPr 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237569004172578"/>
                  <c:y val="-0.1851736892149068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158.6</c:v>
                </c:pt>
                <c:pt idx="1">
                  <c:v>161.69999999999999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486917664886046"/>
          <c:y val="0.3088979482389474"/>
          <c:w val="0.29597872549680271"/>
          <c:h val="0.3304432223580096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33218.699999999997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31971.5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31179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31179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908928"/>
        <c:axId val="112910720"/>
      </c:barChart>
      <c:catAx>
        <c:axId val="11290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2910720"/>
        <c:crosses val="autoZero"/>
        <c:auto val="1"/>
        <c:lblAlgn val="ctr"/>
        <c:lblOffset val="100"/>
        <c:noMultiLvlLbl val="0"/>
      </c:catAx>
      <c:valAx>
        <c:axId val="112910720"/>
        <c:scaling>
          <c:orientation val="minMax"/>
          <c:max val="35000"/>
          <c:min val="25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2908928"/>
        <c:crosses val="autoZero"/>
        <c:crossBetween val="between"/>
        <c:majorUnit val="5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126341306905281E-2"/>
          <c:y val="6.3365377375521281E-2"/>
          <c:w val="0.93774731738618944"/>
          <c:h val="0.75156009459902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5263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2635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2635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012160"/>
        <c:axId val="114013696"/>
      </c:barChart>
      <c:catAx>
        <c:axId val="1140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13696"/>
        <c:crosses val="autoZero"/>
        <c:auto val="1"/>
        <c:lblAlgn val="ctr"/>
        <c:lblOffset val="100"/>
        <c:noMultiLvlLbl val="0"/>
      </c:catAx>
      <c:valAx>
        <c:axId val="114013696"/>
        <c:scaling>
          <c:orientation val="minMax"/>
          <c:max val="25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4012160"/>
        <c:crosses val="autoZero"/>
        <c:crossBetween val="between"/>
        <c:majorUnit val="5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5823416534995E-2"/>
          <c:y val="8.740409434946092E-2"/>
          <c:w val="0.93568353166930007"/>
          <c:h val="0.72170398714888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725440"/>
        <c:axId val="113726976"/>
      </c:barChart>
      <c:catAx>
        <c:axId val="11372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726976"/>
        <c:crosses val="autoZero"/>
        <c:auto val="1"/>
        <c:lblAlgn val="ctr"/>
        <c:lblOffset val="100"/>
        <c:noMultiLvlLbl val="0"/>
      </c:catAx>
      <c:valAx>
        <c:axId val="113726976"/>
        <c:scaling>
          <c:orientation val="minMax"/>
          <c:max val="1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3725440"/>
        <c:crosses val="autoZero"/>
        <c:crossBetween val="between"/>
        <c:majorUnit val="200"/>
        <c:min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120488.2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120220.8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114685.4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114685.4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861376"/>
        <c:axId val="113862912"/>
      </c:barChart>
      <c:catAx>
        <c:axId val="1138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862912"/>
        <c:crosses val="autoZero"/>
        <c:auto val="1"/>
        <c:lblAlgn val="ctr"/>
        <c:lblOffset val="100"/>
        <c:noMultiLvlLbl val="0"/>
      </c:catAx>
      <c:valAx>
        <c:axId val="113862912"/>
        <c:scaling>
          <c:orientation val="minMax"/>
          <c:max val="125000"/>
          <c:min val="50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3861376"/>
        <c:crosses val="autoZero"/>
        <c:crossBetween val="between"/>
        <c:majorUnit val="1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330218,7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33218.699999999997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31971,5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31971.5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31179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31179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31179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31179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3944064"/>
        <c:axId val="113945600"/>
      </c:barChart>
      <c:catAx>
        <c:axId val="1139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945600"/>
        <c:crosses val="autoZero"/>
        <c:auto val="1"/>
        <c:lblAlgn val="ctr"/>
        <c:lblOffset val="100"/>
        <c:noMultiLvlLbl val="0"/>
      </c:catAx>
      <c:valAx>
        <c:axId val="113945600"/>
        <c:scaling>
          <c:orientation val="minMax"/>
          <c:max val="35000"/>
          <c:min val="25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3944064"/>
        <c:crosses val="autoZero"/>
        <c:crossBetween val="between"/>
        <c:majorUnit val="5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2944468740982"/>
          <c:y val="0.2744530910706891"/>
          <c:w val="0.44726584524156704"/>
          <c:h val="0.813267585263069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660066"/>
              </a:solidFill>
            </c:spPr>
          </c:dPt>
          <c:dPt>
            <c:idx val="2"/>
            <c:bubble3D val="0"/>
            <c:spPr>
              <a:solidFill>
                <a:srgbClr val="0033CC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002060"/>
              </a:solidFill>
            </c:spPr>
          </c:dPt>
          <c:dPt>
            <c:idx val="5"/>
            <c:bubble3D val="0"/>
            <c:spPr>
              <a:solidFill>
                <a:srgbClr val="008000"/>
              </a:solidFill>
            </c:spPr>
          </c:dPt>
          <c:dPt>
            <c:idx val="6"/>
            <c:bubble3D val="0"/>
            <c:spPr>
              <a:solidFill>
                <a:srgbClr val="FFD03B"/>
              </a:solidFill>
            </c:spPr>
          </c:dPt>
          <c:dPt>
            <c:idx val="7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008000"/>
              </a:solidFill>
            </c:spPr>
          </c:dPt>
          <c:dPt>
            <c:idx val="9"/>
            <c:bubble3D val="0"/>
            <c:spPr>
              <a:solidFill>
                <a:srgbClr val="9933FF"/>
              </a:solidFill>
            </c:spPr>
          </c:dPt>
          <c:dPt>
            <c:idx val="11"/>
            <c:bubble3D val="0"/>
            <c:spPr>
              <a:solidFill>
                <a:srgbClr val="CCCCFF"/>
              </a:solidFill>
            </c:spPr>
          </c:dPt>
          <c:dPt>
            <c:idx val="12"/>
            <c:bubble3D val="0"/>
            <c:spPr>
              <a:solidFill>
                <a:srgbClr val="92D050"/>
              </a:solidFill>
            </c:spPr>
          </c:dPt>
          <c:dPt>
            <c:idx val="13"/>
            <c:bubble3D val="0"/>
            <c:spPr>
              <a:solidFill>
                <a:srgbClr val="990033"/>
              </a:solidFill>
            </c:spPr>
          </c:dPt>
          <c:dLbls>
            <c:dLbl>
              <c:idx val="0"/>
              <c:layout>
                <c:manualLayout>
                  <c:x val="-0.12010628898635047"/>
                  <c:y val="5.013631692438214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1"/>
                        </a:solidFill>
                      </a:defRPr>
                    </a:pPr>
                    <a:r>
                      <a:rPr lang="en-US" sz="24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z="2400" dirty="0" smtClean="0">
                        <a:solidFill>
                          <a:schemeClr val="bg1"/>
                        </a:solidFill>
                      </a:rPr>
                      <a:t>000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63097200507806E-2"/>
                  <c:y val="-7.7585918483804833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528256970400917E-2"/>
                  <c:y val="-2.5023576925796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81257691034224E-2"/>
                  <c:y val="-2.7323037339285535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397786929801134E-2"/>
                  <c:y val="-1.1580941764046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90805019998905E-2"/>
                  <c:y val="-0.12636206456858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1753480552638993E-2"/>
                  <c:y val="7.46484292149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6764250213799657E-2"/>
                  <c:y val="2.4509587318580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5321770739454759E-2"/>
                  <c:y val="7.1156866408782866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10</a:t>
                    </a:r>
                    <a:r>
                      <a:rPr lang="ru-RU" sz="2400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5695141125498202E-2"/>
                  <c:y val="1.002114032784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6620380288996973E-2"/>
                  <c:y val="1.0119140802537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7335498184251946E-2"/>
                  <c:y val="0.10395151801315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0204194192085072E-3"/>
                  <c:y val="-2.480469341790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8.4668880504124352E-3"/>
                  <c:y val="-1.421543439617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8.5005183425079817E-2"/>
                  <c:y val="0.11641446404944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Фестиваль сельских поселений - 1000</c:v>
                </c:pt>
                <c:pt idx="1">
                  <c:v>Краевые фестивали, конкурсы - 320</c:v>
                </c:pt>
                <c:pt idx="2">
                  <c:v>Мероприятия по молодежной политике - 245</c:v>
                </c:pt>
                <c:pt idx="3">
                  <c:v>Фестиваль "Оса - акватория Беринга" - 200</c:v>
                </c:pt>
                <c:pt idx="4">
                  <c:v>Экспозиция "В.Беринг -Оса. На пути к Великим открытиям" - 195</c:v>
                </c:pt>
                <c:pt idx="5">
                  <c:v>Конкурс "Свежий ветер" - 150</c:v>
                </c:pt>
                <c:pt idx="6">
                  <c:v>Конкурс "Цветущий май" - 150</c:v>
                </c:pt>
                <c:pt idx="7">
                  <c:v>Проект "Маршрутами Великой северной экспедиции" - 100</c:v>
                </c:pt>
                <c:pt idx="8">
                  <c:v>Обновление книжных фондов - 100</c:v>
                </c:pt>
                <c:pt idx="9">
                  <c:v>Творческий тур "Нам нет преград" (ДШИ) - 100</c:v>
                </c:pt>
                <c:pt idx="10">
                  <c:v>Здоровьесбережение работников сферы искусства - 98</c:v>
                </c:pt>
                <c:pt idx="11">
                  <c:v>Прочие мероприятия - 490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1000</c:v>
                </c:pt>
                <c:pt idx="1">
                  <c:v>320</c:v>
                </c:pt>
                <c:pt idx="2">
                  <c:v>245</c:v>
                </c:pt>
                <c:pt idx="3">
                  <c:v>200</c:v>
                </c:pt>
                <c:pt idx="4">
                  <c:v>195</c:v>
                </c:pt>
                <c:pt idx="5">
                  <c:v>150</c:v>
                </c:pt>
                <c:pt idx="6">
                  <c:v>150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98</c:v>
                </c:pt>
                <c:pt idx="11" formatCode="0">
                  <c:v>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tr"/>
      <c:layout>
        <c:manualLayout>
          <c:xMode val="edge"/>
          <c:yMode val="edge"/>
          <c:x val="0.68088150539766745"/>
          <c:y val="0"/>
          <c:w val="0.31068602254679245"/>
          <c:h val="0.98677230078121547"/>
        </c:manualLayout>
      </c:layout>
      <c:overlay val="0"/>
      <c:spPr>
        <a:noFill/>
        <a:ln w="38100">
          <a:gradFill>
            <a:gsLst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  <c:txPr>
        <a:bodyPr/>
        <a:lstStyle/>
        <a:p>
          <a:pPr>
            <a:defRPr sz="1400" b="0" i="0" kern="1500" spc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rawing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0.48317</cdr:x>
      <cdr:y>0.28742</cdr:y>
    </cdr:from>
    <cdr:to>
      <cdr:x>0.54909</cdr:x>
      <cdr:y>0.35884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3576" y="1439863"/>
          <a:ext cx="576186" cy="359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</cdr:x>
      <cdr:y>0.32857</cdr:y>
    </cdr:from>
    <cdr:to>
      <cdr:x>0.26667</cdr:x>
      <cdr:y>0.4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165618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33%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0.75733</cdr:x>
      <cdr:y>0.28746</cdr:y>
    </cdr:from>
    <cdr:to>
      <cdr:x>0.82425</cdr:x>
      <cdr:y>0.35889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52728" y="1440160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34%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</cdr:x>
      <cdr:y>0.48721</cdr:y>
    </cdr:from>
    <cdr:to>
      <cdr:x>0.26717</cdr:x>
      <cdr:y>0.55864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2448272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0.47438</cdr:x>
      <cdr:y>0.48024</cdr:y>
    </cdr:from>
    <cdr:to>
      <cdr:x>0.5413</cdr:x>
      <cdr:y>0.55092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99757" y="2413000"/>
          <a:ext cx="576186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22%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0.75733</cdr:x>
      <cdr:y>0.47268</cdr:y>
    </cdr:from>
    <cdr:to>
      <cdr:x>0.82425</cdr:x>
      <cdr:y>0.54386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552728" y="237626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20%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0.20858</cdr:x>
      <cdr:y>0.68696</cdr:y>
    </cdr:from>
    <cdr:to>
      <cdr:x>0.2755</cdr:x>
      <cdr:y>0.75739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800200" y="345638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47%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0.48308</cdr:x>
      <cdr:y>0.68696</cdr:y>
    </cdr:from>
    <cdr:to>
      <cdr:x>0.54975</cdr:x>
      <cdr:y>0.75739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176464" y="345638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46%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0.75733</cdr:x>
      <cdr:y>0.68696</cdr:y>
    </cdr:from>
    <cdr:to>
      <cdr:x>0.82425</cdr:x>
      <cdr:y>0.75739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552728" y="345638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46%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0.13333</cdr:x>
      <cdr:y>0.88571</cdr:y>
    </cdr:from>
    <cdr:to>
      <cdr:x>0.36667</cdr:x>
      <cdr:y>0.99569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52128" y="4464496"/>
          <a:ext cx="2016224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ru-RU" sz="1600" b="1" dirty="0" smtClean="0"/>
            <a:t>           2018</a:t>
          </a:r>
        </a:p>
        <a:p xmlns:a="http://schemas.openxmlformats.org/drawingml/2006/main">
          <a:pPr>
            <a:lnSpc>
              <a:spcPts val="1800"/>
            </a:lnSpc>
          </a:pPr>
          <a:r>
            <a:rPr lang="ru-RU" sz="1600" b="1" dirty="0" smtClean="0"/>
            <a:t> (первоначальный)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0.425</cdr:x>
      <cdr:y>0.89002</cdr:y>
    </cdr:from>
    <cdr:to>
      <cdr:x>0.6</cdr:x>
      <cdr:y>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672408" y="4486200"/>
          <a:ext cx="1512168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ru-RU" sz="1600" b="1" dirty="0" smtClean="0"/>
            <a:t>        2018</a:t>
          </a:r>
        </a:p>
        <a:p xmlns:a="http://schemas.openxmlformats.org/drawingml/2006/main">
          <a:pPr>
            <a:lnSpc>
              <a:spcPts val="1800"/>
            </a:lnSpc>
          </a:pPr>
          <a:r>
            <a:rPr lang="ru-RU" sz="1600" b="1" dirty="0" smtClean="0"/>
            <a:t> (ожидаемое)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</cdr:x>
      <cdr:y>0.89002</cdr:y>
    </cdr:from>
    <cdr:to>
      <cdr:x>0.875</cdr:x>
      <cdr:y>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048672" y="4486200"/>
          <a:ext cx="1512168" cy="554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ru-RU" sz="1600" b="1" dirty="0" smtClean="0"/>
            <a:t>        2019</a:t>
          </a:r>
        </a:p>
        <a:p xmlns:a="http://schemas.openxmlformats.org/drawingml/2006/main">
          <a:pPr>
            <a:lnSpc>
              <a:spcPts val="1800"/>
            </a:lnSpc>
          </a:pPr>
          <a:r>
            <a:rPr lang="ru-RU" sz="1600" b="1" dirty="0" smtClean="0"/>
            <a:t>    (прогноз)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0.16772</cdr:x>
      <cdr:y>0.04316</cdr:y>
    </cdr:from>
    <cdr:to>
      <cdr:x>0.31672</cdr:x>
      <cdr:y>0.18576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440855" y="216023"/>
          <a:ext cx="1296353" cy="740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    302,6</a:t>
          </a:r>
        </a:p>
        <a:p xmlns:a="http://schemas.openxmlformats.org/drawingml/2006/main">
          <a:r>
            <a:rPr lang="ru-RU" sz="2000" b="1" dirty="0" smtClean="0"/>
            <a:t>млн. руб.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0.43529</cdr:x>
      <cdr:y>0.01489</cdr:y>
    </cdr:from>
    <cdr:to>
      <cdr:x>0.58429</cdr:x>
      <cdr:y>0.15825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757612" y="72007"/>
          <a:ext cx="1296352" cy="7407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    310,1</a:t>
          </a:r>
        </a:p>
        <a:p xmlns:a="http://schemas.openxmlformats.org/drawingml/2006/main">
          <a:r>
            <a:rPr lang="ru-RU" sz="2000" b="1" dirty="0" smtClean="0"/>
            <a:t>млн. руб.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0.71638</cdr:x>
      <cdr:y>0</cdr:y>
    </cdr:from>
    <cdr:to>
      <cdr:x>0.86538</cdr:x>
      <cdr:y>0.14461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193383" y="-765175"/>
          <a:ext cx="1296352" cy="72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    320,3</a:t>
          </a:r>
        </a:p>
        <a:p xmlns:a="http://schemas.openxmlformats.org/drawingml/2006/main">
          <a:r>
            <a:rPr lang="ru-RU" sz="2000" b="1" dirty="0" smtClean="0"/>
            <a:t>млн. руб.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0.31667</cdr:x>
      <cdr:y>0.2462</cdr:y>
    </cdr:from>
    <cdr:to>
      <cdr:x>0.40833</cdr:x>
      <cdr:y>0.32293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736304" y="1233428"/>
          <a:ext cx="792088" cy="386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0.31659</cdr:x>
      <cdr:y>0.25558</cdr:y>
    </cdr:from>
    <cdr:to>
      <cdr:x>0.40825</cdr:x>
      <cdr:y>0.33323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736058" y="1318666"/>
          <a:ext cx="792158" cy="40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339966"/>
              </a:solidFill>
            </a:rPr>
            <a:t> </a:t>
          </a:r>
          <a:r>
            <a:rPr lang="ru-RU" sz="2400" b="1" dirty="0" smtClean="0">
              <a:solidFill>
                <a:srgbClr val="339966"/>
              </a:solidFill>
            </a:rPr>
            <a:t> 0,0</a:t>
          </a:r>
          <a:endParaRPr lang="ru-RU" sz="2400" b="1" dirty="0">
            <a:solidFill>
              <a:srgbClr val="339966"/>
            </a:solidFill>
          </a:endParaRPr>
        </a:p>
      </cdr:txBody>
    </cdr:sp>
  </cdr:relSizeAnchor>
  <cdr:relSizeAnchor xmlns:cdr="http://schemas.openxmlformats.org/drawingml/2006/chartDrawing">
    <cdr:from>
      <cdr:x>0.60445</cdr:x>
      <cdr:y>0.21873</cdr:y>
    </cdr:from>
    <cdr:to>
      <cdr:x>0.69637</cdr:x>
      <cdr:y>0.29688</cdr:y>
    </cdr:to>
    <cdr:sp macro="" textlink="">
      <cdr:nvSpPr>
        <cdr:cNvPr id="19" name="TextBox 18"/>
        <cdr:cNvSpPr txBox="1"/>
      </cdr:nvSpPr>
      <cdr:spPr>
        <a:xfrm xmlns:a="http://schemas.openxmlformats.org/drawingml/2006/main" rot="20904285">
          <a:off x="5226029" y="1127590"/>
          <a:ext cx="792244" cy="40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339966"/>
              </a:solidFill>
            </a:rPr>
            <a:t>+9,4</a:t>
          </a:r>
          <a:endParaRPr lang="ru-RU" sz="2400" b="1" dirty="0">
            <a:solidFill>
              <a:srgbClr val="339966"/>
            </a:solidFill>
          </a:endParaRPr>
        </a:p>
      </cdr:txBody>
    </cdr:sp>
  </cdr:relSizeAnchor>
  <cdr:relSizeAnchor xmlns:cdr="http://schemas.openxmlformats.org/drawingml/2006/chartDrawing">
    <cdr:from>
      <cdr:x>0.3176</cdr:x>
      <cdr:y>0.24372</cdr:y>
    </cdr:from>
    <cdr:to>
      <cdr:x>0.40927</cdr:x>
      <cdr:y>0.32187</cdr:y>
    </cdr:to>
    <cdr:sp macro="" textlink="">
      <cdr:nvSpPr>
        <cdr:cNvPr id="20" name="TextBox 19"/>
        <cdr:cNvSpPr txBox="1"/>
      </cdr:nvSpPr>
      <cdr:spPr>
        <a:xfrm xmlns:a="http://schemas.openxmlformats.org/drawingml/2006/main" rot="21130330">
          <a:off x="2744408" y="1222173"/>
          <a:ext cx="792088" cy="391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0.31855</cdr:x>
      <cdr:y>0.64812</cdr:y>
    </cdr:from>
    <cdr:to>
      <cdr:x>0.40653</cdr:x>
      <cdr:y>0.72452</cdr:y>
    </cdr:to>
    <cdr:sp macro="" textlink="">
      <cdr:nvSpPr>
        <cdr:cNvPr id="21" name="TextBox 20"/>
        <cdr:cNvSpPr txBox="1"/>
      </cdr:nvSpPr>
      <cdr:spPr>
        <a:xfrm xmlns:a="http://schemas.openxmlformats.org/drawingml/2006/main" rot="21378209">
          <a:off x="2750881" y="3353895"/>
          <a:ext cx="762515" cy="40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70C0"/>
              </a:solidFill>
            </a:rPr>
            <a:t>+1,1</a:t>
          </a:r>
        </a:p>
        <a:p xmlns:a="http://schemas.openxmlformats.org/drawingml/2006/main">
          <a:endParaRPr lang="ru-RU" sz="24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0.59318</cdr:x>
      <cdr:y>0.4037</cdr:y>
    </cdr:from>
    <cdr:to>
      <cdr:x>0.6809</cdr:x>
      <cdr:y>0.48109</cdr:y>
    </cdr:to>
    <cdr:sp macro="" textlink="">
      <cdr:nvSpPr>
        <cdr:cNvPr id="22" name="TextBox 21"/>
        <cdr:cNvSpPr txBox="1"/>
      </cdr:nvSpPr>
      <cdr:spPr>
        <a:xfrm xmlns:a="http://schemas.openxmlformats.org/drawingml/2006/main" rot="300816">
          <a:off x="5126469" y="2086623"/>
          <a:ext cx="762428" cy="402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</a:rPr>
            <a:t>-2,2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0.33114</cdr:x>
      <cdr:y>0.41149</cdr:y>
    </cdr:from>
    <cdr:to>
      <cdr:x>0.41911</cdr:x>
      <cdr:y>0.48964</cdr:y>
    </cdr:to>
    <cdr:sp macro="" textlink="">
      <cdr:nvSpPr>
        <cdr:cNvPr id="23" name="TextBox 22"/>
        <cdr:cNvSpPr txBox="1"/>
      </cdr:nvSpPr>
      <cdr:spPr>
        <a:xfrm xmlns:a="http://schemas.openxmlformats.org/drawingml/2006/main" rot="21353455">
          <a:off x="2859172" y="2069118"/>
          <a:ext cx="762378" cy="391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0000"/>
              </a:solidFill>
            </a:rPr>
            <a:t>+6,4</a:t>
          </a:r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0.60727</cdr:x>
      <cdr:y>0.59814</cdr:y>
    </cdr:from>
    <cdr:to>
      <cdr:x>0.69549</cdr:x>
      <cdr:y>0.67454</cdr:y>
    </cdr:to>
    <cdr:sp macro="" textlink="">
      <cdr:nvSpPr>
        <cdr:cNvPr id="24" name="TextBox 23"/>
        <cdr:cNvSpPr txBox="1"/>
      </cdr:nvSpPr>
      <cdr:spPr>
        <a:xfrm xmlns:a="http://schemas.openxmlformats.org/drawingml/2006/main" rot="20954069">
          <a:off x="5252526" y="3094737"/>
          <a:ext cx="762429" cy="402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70C0"/>
              </a:solidFill>
            </a:rPr>
            <a:t>+3,0</a:t>
          </a:r>
          <a:endParaRPr lang="ru-RU" sz="24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0.32143</cdr:x>
      <cdr:y>0.03281</cdr:y>
    </cdr:from>
    <cdr:to>
      <cdr:x>0.42956</cdr:x>
      <cdr:y>0.14635</cdr:y>
    </cdr:to>
    <cdr:sp macro="" textlink="">
      <cdr:nvSpPr>
        <cdr:cNvPr id="25" name="Стрелка вправо 24"/>
        <cdr:cNvSpPr/>
      </cdr:nvSpPr>
      <cdr:spPr>
        <a:xfrm xmlns:a="http://schemas.openxmlformats.org/drawingml/2006/main" rot="20913128">
          <a:off x="2777883" y="158422"/>
          <a:ext cx="930176" cy="59257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70C0"/>
              </a:solidFill>
            </a:rPr>
            <a:t>+7,5</a:t>
          </a:r>
          <a:endParaRPr lang="ru-RU" sz="18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0.59592</cdr:x>
      <cdr:y>0</cdr:y>
    </cdr:from>
    <cdr:to>
      <cdr:x>0.70279</cdr:x>
      <cdr:y>0.11629</cdr:y>
    </cdr:to>
    <cdr:sp macro="" textlink="">
      <cdr:nvSpPr>
        <cdr:cNvPr id="26" name="Стрелка вправо 25"/>
        <cdr:cNvSpPr/>
      </cdr:nvSpPr>
      <cdr:spPr>
        <a:xfrm xmlns:a="http://schemas.openxmlformats.org/drawingml/2006/main" rot="20902956">
          <a:off x="5152325" y="-533110"/>
          <a:ext cx="930089" cy="592571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0070C0"/>
              </a:solidFill>
            </a:rPr>
            <a:t> </a:t>
          </a:r>
          <a:r>
            <a:rPr lang="ru-RU" sz="1800" b="1" dirty="0" smtClean="0">
              <a:solidFill>
                <a:srgbClr val="0070C0"/>
              </a:solidFill>
            </a:rPr>
            <a:t>+10,2</a:t>
          </a:r>
          <a:endParaRPr lang="ru-RU" sz="18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0.0788</cdr:x>
      <cdr:y>0.01347</cdr:y>
    </cdr:from>
    <cdr:to>
      <cdr:x>0.23896</cdr:x>
      <cdr:y>0.0943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72008"/>
          <a:ext cx="14184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306 074,3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0.30895</cdr:x>
      <cdr:y>0.01347</cdr:y>
    </cdr:from>
    <cdr:to>
      <cdr:x>0.48537</cdr:x>
      <cdr:y>0.0943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72008"/>
          <a:ext cx="15624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320 309,4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0.54184</cdr:x>
      <cdr:y>0.02775</cdr:y>
    </cdr:from>
    <cdr:to>
      <cdr:x>0.72071</cdr:x>
      <cdr:y>0.10858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6098" y="144363"/>
          <a:ext cx="1616279" cy="42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311 541,0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0.77239</cdr:x>
      <cdr:y>0.02694</cdr:y>
    </cdr:from>
    <cdr:to>
      <cdr:x>0.97319</cdr:x>
      <cdr:y>0.12125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40760" y="144016"/>
          <a:ext cx="17784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311 953,5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0.0119</cdr:x>
      <cdr:y>0.03409</cdr:y>
    </cdr:from>
    <cdr:to>
      <cdr:x>0.21908</cdr:x>
      <cdr:y>0.28538</cdr:y>
    </cdr:to>
    <cdr:pic>
      <cdr:nvPicPr>
        <cdr:cNvPr id="2" name="Picture 15" descr="C:\Users\Elena\Desktop\Картинки  к слайдам\20120320-den-pobedy.jpg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504" y="216024"/>
          <a:ext cx="1872182" cy="159235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0.22705</cdr:x>
      <cdr:y>0.03262</cdr:y>
    </cdr:from>
    <cdr:to>
      <cdr:x>0.43423</cdr:x>
      <cdr:y>0.24</cdr:y>
    </cdr:to>
    <cdr:pic>
      <cdr:nvPicPr>
        <cdr:cNvPr id="6" name="Рисунок 5" descr="C:\Users\fau-5\Desktop\i.jpeg"/>
        <cdr:cNvPicPr/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51720" y="206684"/>
          <a:ext cx="1872208" cy="1314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0.01987</cdr:x>
      <cdr:y>0.71591</cdr:y>
    </cdr:from>
    <cdr:to>
      <cdr:x>0.21111</cdr:x>
      <cdr:y>0.95061</cdr:y>
    </cdr:to>
    <cdr:pic>
      <cdr:nvPicPr>
        <cdr:cNvPr id="9" name="Рисунок 8" descr="C:\Users\fau-5\Desktop\151579.jpg"/>
        <cdr:cNvPicPr/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9512" y="4536504"/>
          <a:ext cx="1728140" cy="1487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0.4422</cdr:x>
      <cdr:y>0.02665</cdr:y>
    </cdr:from>
    <cdr:to>
      <cdr:x>0.65735</cdr:x>
      <cdr:y>0.23864</cdr:y>
    </cdr:to>
    <cdr:pic>
      <cdr:nvPicPr>
        <cdr:cNvPr id="14" name="Рисунок 13" descr="C:\Users\fau-5\Desktop\phoca_thumb_m_Festpos2.jpg"/>
        <cdr:cNvPicPr/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995936" y="168889"/>
          <a:ext cx="1944216" cy="13432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0.0119</cdr:x>
      <cdr:y>0.38636</cdr:y>
    </cdr:from>
    <cdr:to>
      <cdr:x>0.19911</cdr:x>
      <cdr:y>0.61091</cdr:y>
    </cdr:to>
    <cdr:pic>
      <cdr:nvPicPr>
        <cdr:cNvPr id="15" name="Рисунок 14" descr="\\BUD-1\Users\Public\Documents\ПЛАНИРОВАНИЕ бюджета 2015-2017\проект бюджета 2 чтение\iLGV4VANW.jpg"/>
        <cdr:cNvPicPr/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504" y="2448272"/>
          <a:ext cx="1691721" cy="1422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0.17127</cdr:x>
      <cdr:y>0</cdr:y>
    </cdr:from>
    <cdr:to>
      <cdr:x>0.33821</cdr:x>
      <cdr:y>0.21334</cdr:y>
    </cdr:to>
    <cdr:pic>
      <cdr:nvPicPr>
        <cdr:cNvPr id="8" name="Picture 8" descr="P101387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547664" y="0"/>
          <a:ext cx="1508552" cy="1213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0.01987</cdr:x>
      <cdr:y>0.22785</cdr:y>
    </cdr:from>
    <cdr:to>
      <cdr:x>0.17127</cdr:x>
      <cdr:y>0.39591</cdr:y>
    </cdr:to>
    <cdr:pic>
      <cdr:nvPicPr>
        <cdr:cNvPr id="10" name="Picture 13" descr="0_8d8db_14d63ca1_L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79555" y="1296156"/>
          <a:ext cx="1368109" cy="956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0.34658</cdr:x>
      <cdr:y>0.01266</cdr:y>
    </cdr:from>
    <cdr:to>
      <cdr:x>0.52019</cdr:x>
      <cdr:y>0.21746</cdr:y>
    </cdr:to>
    <cdr:pic>
      <cdr:nvPicPr>
        <cdr:cNvPr id="11" name="Picture 2" descr="C:\Users\Администратор\Pictures\Кросс наций\P1030725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31840" y="72008"/>
          <a:ext cx="1568826" cy="1165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0.52985</cdr:x>
      <cdr:y>0.01266</cdr:y>
    </cdr:from>
    <cdr:to>
      <cdr:x>0.69959</cdr:x>
      <cdr:y>0.22457</cdr:y>
    </cdr:to>
    <cdr:pic>
      <cdr:nvPicPr>
        <cdr:cNvPr id="12" name="Picture 7" descr="P104055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788024" y="72008"/>
          <a:ext cx="1533855" cy="12054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0.0119</cdr:x>
      <cdr:y>0.43038</cdr:y>
    </cdr:from>
    <cdr:to>
      <cdr:x>0.16947</cdr:x>
      <cdr:y>0.60759</cdr:y>
    </cdr:to>
    <cdr:pic>
      <cdr:nvPicPr>
        <cdr:cNvPr id="13" name="Picture 11" descr="Спартакиада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504" y="2448272"/>
          <a:ext cx="1423881" cy="1008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0.0119</cdr:x>
      <cdr:y>0.62025</cdr:y>
    </cdr:from>
    <cdr:to>
      <cdr:x>0.1633</cdr:x>
      <cdr:y>0.79808</cdr:y>
    </cdr:to>
    <cdr:pic>
      <cdr:nvPicPr>
        <cdr:cNvPr id="16" name="Picture 10" descr="P102088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504" y="3528392"/>
          <a:ext cx="1368152" cy="101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0.01038</cdr:x>
      <cdr:y>0.01266</cdr:y>
    </cdr:from>
    <cdr:to>
      <cdr:x>0.16168</cdr:x>
      <cdr:y>0.20253</cdr:y>
    </cdr:to>
    <cdr:pic>
      <cdr:nvPicPr>
        <cdr:cNvPr id="17" name="Picture 10" descr="P101214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93814" y="72018"/>
          <a:ext cx="1367207" cy="108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  <cdr:relSizeAnchor xmlns:cdr="http://schemas.openxmlformats.org/drawingml/2006/chartDrawing">
    <cdr:from>
      <cdr:x>0.0119</cdr:x>
      <cdr:y>0.81013</cdr:y>
    </cdr:from>
    <cdr:to>
      <cdr:x>0.17924</cdr:x>
      <cdr:y>0.98734</cdr:y>
    </cdr:to>
    <cdr:pic>
      <cdr:nvPicPr>
        <cdr:cNvPr id="19" name="Picture 8" descr="DSC_0261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07504" y="4608512"/>
          <a:ext cx="1512167" cy="1008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0.0903</cdr:x>
      <cdr:y>0.40993</cdr:y>
    </cdr:from>
    <cdr:to>
      <cdr:x>0.13096</cdr:x>
      <cdr:y>0.65256</cdr:y>
    </cdr:to>
    <cdr:sp macro="" textlink="">
      <cdr:nvSpPr>
        <cdr:cNvPr id="2" name="TextBox 1"/>
        <cdr:cNvSpPr txBox="1"/>
      </cdr:nvSpPr>
      <cdr:spPr>
        <a:xfrm xmlns:a="http://schemas.openxmlformats.org/drawingml/2006/main" rot="17996880">
          <a:off x="339277" y="2625125"/>
          <a:ext cx="1281181" cy="360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Осинское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0.17669</cdr:x>
      <cdr:y>0.41008</cdr:y>
    </cdr:from>
    <cdr:to>
      <cdr:x>0.21734</cdr:x>
      <cdr:y>0.84562</cdr:y>
    </cdr:to>
    <cdr:sp macro="" textlink="">
      <cdr:nvSpPr>
        <cdr:cNvPr id="3" name="TextBox 2"/>
        <cdr:cNvSpPr txBox="1"/>
      </cdr:nvSpPr>
      <cdr:spPr>
        <a:xfrm xmlns:a="http://schemas.openxmlformats.org/drawingml/2006/main" rot="18022720">
          <a:off x="595042" y="3135275"/>
          <a:ext cx="2299769" cy="36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Верхнедавыдовское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0.3066</cdr:x>
      <cdr:y>0.4694</cdr:y>
    </cdr:from>
    <cdr:to>
      <cdr:x>0.34725</cdr:x>
      <cdr:y>0.64668</cdr:y>
    </cdr:to>
    <cdr:sp macro="" textlink="">
      <cdr:nvSpPr>
        <cdr:cNvPr id="4" name="TextBox 3"/>
        <cdr:cNvSpPr txBox="1"/>
      </cdr:nvSpPr>
      <cdr:spPr>
        <a:xfrm xmlns:a="http://schemas.openxmlformats.org/drawingml/2006/main" rot="17844634">
          <a:off x="2427509" y="2766633"/>
          <a:ext cx="936108" cy="36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Горское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0.39936</cdr:x>
      <cdr:y>0.46066</cdr:y>
    </cdr:from>
    <cdr:to>
      <cdr:x>0.44001</cdr:x>
      <cdr:y>0.7554</cdr:y>
    </cdr:to>
    <cdr:sp macro="" textlink="">
      <cdr:nvSpPr>
        <cdr:cNvPr id="5" name="TextBox 4"/>
        <cdr:cNvSpPr txBox="1"/>
      </cdr:nvSpPr>
      <cdr:spPr>
        <a:xfrm xmlns:a="http://schemas.openxmlformats.org/drawingml/2006/main" rot="18022720">
          <a:off x="2939014" y="3030620"/>
          <a:ext cx="1556343" cy="360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Гремячинское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0.51346</cdr:x>
      <cdr:y>0.48742</cdr:y>
    </cdr:from>
    <cdr:to>
      <cdr:x>0.55283</cdr:x>
      <cdr:y>0.78678</cdr:y>
    </cdr:to>
    <cdr:sp macro="" textlink="">
      <cdr:nvSpPr>
        <cdr:cNvPr id="6" name="TextBox 5"/>
        <cdr:cNvSpPr txBox="1"/>
      </cdr:nvSpPr>
      <cdr:spPr>
        <a:xfrm xmlns:a="http://schemas.openxmlformats.org/drawingml/2006/main" rot="17996880">
          <a:off x="3931729" y="3189812"/>
          <a:ext cx="1580738" cy="34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Комаровское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0.63105</cdr:x>
      <cdr:y>0.51666</cdr:y>
    </cdr:from>
    <cdr:to>
      <cdr:x>0.67042</cdr:x>
      <cdr:y>0.78668</cdr:y>
    </cdr:to>
    <cdr:sp macro="" textlink="">
      <cdr:nvSpPr>
        <cdr:cNvPr id="7" name="TextBox 6"/>
        <cdr:cNvSpPr txBox="1"/>
      </cdr:nvSpPr>
      <cdr:spPr>
        <a:xfrm xmlns:a="http://schemas.openxmlformats.org/drawingml/2006/main" rot="17996880">
          <a:off x="5050641" y="3266708"/>
          <a:ext cx="1425811" cy="34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Крыловское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0.74758</cdr:x>
      <cdr:y>0.52178</cdr:y>
    </cdr:from>
    <cdr:to>
      <cdr:x>0.78695</cdr:x>
      <cdr:y>0.9193</cdr:y>
    </cdr:to>
    <cdr:sp macro="" textlink="">
      <cdr:nvSpPr>
        <cdr:cNvPr id="8" name="TextBox 7"/>
        <cdr:cNvSpPr txBox="1"/>
      </cdr:nvSpPr>
      <cdr:spPr>
        <a:xfrm xmlns:a="http://schemas.openxmlformats.org/drawingml/2006/main" rot="17996880">
          <a:off x="5746161" y="3630397"/>
          <a:ext cx="2099061" cy="34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Новозалесновское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0.87394</cdr:x>
      <cdr:y>0.55802</cdr:y>
    </cdr:from>
    <cdr:to>
      <cdr:x>0.91331</cdr:x>
      <cdr:y>0.82124</cdr:y>
    </cdr:to>
    <cdr:sp macro="" textlink="">
      <cdr:nvSpPr>
        <cdr:cNvPr id="9" name="TextBox 8"/>
        <cdr:cNvSpPr txBox="1"/>
      </cdr:nvSpPr>
      <cdr:spPr>
        <a:xfrm xmlns:a="http://schemas.openxmlformats.org/drawingml/2006/main" rot="17996880">
          <a:off x="7219872" y="3467179"/>
          <a:ext cx="1389905" cy="34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Паклинское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0.87139</cdr:x>
      <cdr:y>0.51969</cdr:y>
    </cdr:from>
    <cdr:to>
      <cdr:x>0.91076</cdr:x>
      <cdr:y>0.74432</cdr:y>
    </cdr:to>
    <cdr:sp macro="" textlink="">
      <cdr:nvSpPr>
        <cdr:cNvPr id="10" name="TextBox 9"/>
        <cdr:cNvSpPr txBox="1"/>
      </cdr:nvSpPr>
      <cdr:spPr>
        <a:xfrm xmlns:a="http://schemas.openxmlformats.org/drawingml/2006/main" rot="17996880">
          <a:off x="7299176" y="3162870"/>
          <a:ext cx="1186134" cy="348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0.02439</cdr:x>
      <cdr:y>0.90056</cdr:y>
    </cdr:from>
    <cdr:to>
      <cdr:x>0.04065</cdr:x>
      <cdr:y>0.92783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16024" y="4863546"/>
          <a:ext cx="144016" cy="147295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0.02439</cdr:x>
      <cdr:y>0.96</cdr:y>
    </cdr:from>
    <cdr:to>
      <cdr:x>0.04065</cdr:x>
      <cdr:y>0.98727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216024" y="5184576"/>
          <a:ext cx="144016" cy="147294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0.13641</cdr:x>
      <cdr:y>0.79491</cdr:y>
    </cdr:from>
    <cdr:to>
      <cdr:x>0.26005</cdr:x>
      <cdr:y>0.85333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3740" y="3918620"/>
          <a:ext cx="97313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0.10297</cdr:x>
      <cdr:y>0.01833</cdr:y>
    </cdr:from>
    <cdr:to>
      <cdr:x>0.28595</cdr:x>
      <cdr:y>0.08983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10493" y="100930"/>
          <a:ext cx="1440160" cy="39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/>
            <a:t>41 352,7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0.3108</cdr:x>
      <cdr:y>0.01833</cdr:y>
    </cdr:from>
    <cdr:to>
      <cdr:x>0.53036</cdr:x>
      <cdr:y>0.08983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46276" y="100930"/>
          <a:ext cx="1728119" cy="39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/>
            <a:t>45 747,6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0.55779</cdr:x>
      <cdr:y>0.01833</cdr:y>
    </cdr:from>
    <cdr:to>
      <cdr:x>0.77735</cdr:x>
      <cdr:y>0.08983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90231" y="100930"/>
          <a:ext cx="1728118" cy="39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/>
            <a:t>37 355,0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0.77445</cdr:x>
      <cdr:y>0.0314</cdr:y>
    </cdr:from>
    <cdr:to>
      <cdr:x>0.99401</cdr:x>
      <cdr:y>0.1029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095541" y="172938"/>
          <a:ext cx="1728118" cy="39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 smtClean="0"/>
            <a:t>31 280,0</a:t>
          </a:r>
          <a:endParaRPr lang="ru-RU" sz="2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0.73387</cdr:x>
      <cdr:y>0.9125</cdr:y>
    </cdr:from>
    <cdr:to>
      <cdr:x>0.89516</cdr:x>
      <cdr:y>0.99447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52728" y="5256584"/>
          <a:ext cx="1440160" cy="472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800" dirty="0">
            <a:solidFill>
              <a:srgbClr val="2F2B2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3226" cy="497205"/>
          </a:xfrm>
          <a:prstGeom prst="rect">
            <a:avLst/>
          </a:prstGeom>
        </p:spPr>
        <p:txBody>
          <a:bodyPr vert="horz" lIns="91731" tIns="45865" rIns="91731" bIns="458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6" y="1"/>
            <a:ext cx="2953226" cy="497205"/>
          </a:xfrm>
          <a:prstGeom prst="rect">
            <a:avLst/>
          </a:prstGeom>
        </p:spPr>
        <p:txBody>
          <a:bodyPr vert="horz" lIns="91731" tIns="45865" rIns="91731" bIns="45865" rtlCol="0"/>
          <a:lstStyle>
            <a:lvl1pPr algn="r">
              <a:defRPr sz="1200"/>
            </a:lvl1pPr>
          </a:lstStyle>
          <a:p>
            <a:fld id="{817A4A34-3B9A-43CF-B40F-372463095DA6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1" tIns="45865" rIns="91731" bIns="458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5" y="4723449"/>
            <a:ext cx="5452110" cy="4474845"/>
          </a:xfrm>
          <a:prstGeom prst="rect">
            <a:avLst/>
          </a:prstGeom>
        </p:spPr>
        <p:txBody>
          <a:bodyPr vert="horz" lIns="91731" tIns="45865" rIns="91731" bIns="4586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53226" cy="497205"/>
          </a:xfrm>
          <a:prstGeom prst="rect">
            <a:avLst/>
          </a:prstGeom>
        </p:spPr>
        <p:txBody>
          <a:bodyPr vert="horz" lIns="91731" tIns="45865" rIns="91731" bIns="458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6" y="9445170"/>
            <a:ext cx="2953226" cy="497205"/>
          </a:xfrm>
          <a:prstGeom prst="rect">
            <a:avLst/>
          </a:prstGeom>
        </p:spPr>
        <p:txBody>
          <a:bodyPr vert="horz" lIns="91731" tIns="45865" rIns="91731" bIns="45865" rtlCol="0" anchor="b"/>
          <a:lstStyle>
            <a:lvl1pPr algn="r">
              <a:defRPr sz="1200"/>
            </a:lvl1pPr>
          </a:lstStyle>
          <a:p>
            <a:fld id="{00AD066B-2AD9-4D15-844D-8108FE0B7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4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0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7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Общий объем расходов на 2019 год –</a:t>
            </a:r>
            <a:r>
              <a:rPr lang="ru-RU" baseline="0" dirty="0" smtClean="0"/>
              <a:t> 320,3 млн. руб., в том числе:</a:t>
            </a:r>
          </a:p>
          <a:p>
            <a:pPr marL="171996" indent="-171996">
              <a:buFontTx/>
              <a:buChar char="-"/>
            </a:pPr>
            <a:r>
              <a:rPr lang="ru-RU" baseline="0" dirty="0" smtClean="0"/>
              <a:t>Социальная сфера – 158,6 млн. руб. – 49,5%</a:t>
            </a:r>
          </a:p>
          <a:p>
            <a:pPr marL="171996" indent="-171996">
              <a:buFontTx/>
              <a:buChar char="-"/>
            </a:pPr>
            <a:r>
              <a:rPr lang="ru-RU" baseline="0" dirty="0" smtClean="0"/>
              <a:t>Прочие расходы – 161,7 млн. руб. – 50,5%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общем объеме</a:t>
            </a:r>
            <a:r>
              <a:rPr lang="ru-RU" baseline="0" dirty="0" smtClean="0"/>
              <a:t> расходов социальная политика занимает основную часть всех расходов бюджета, в том числе по годам:</a:t>
            </a:r>
          </a:p>
          <a:p>
            <a:r>
              <a:rPr lang="ru-RU" baseline="0" dirty="0" smtClean="0"/>
              <a:t>2018г. – 51,1% (156469,9 тыс. руб.)</a:t>
            </a:r>
          </a:p>
          <a:p>
            <a:r>
              <a:rPr lang="ru-RU" baseline="0" dirty="0" smtClean="0"/>
              <a:t>2019г. – 49,5% (158600,0 тыс. руб.)</a:t>
            </a:r>
          </a:p>
          <a:p>
            <a:r>
              <a:rPr lang="ru-RU" baseline="0" dirty="0" smtClean="0"/>
              <a:t>2020г. – 50,3% (148499,4 тыс. руб.)</a:t>
            </a:r>
          </a:p>
          <a:p>
            <a:r>
              <a:rPr lang="ru-RU" dirty="0" smtClean="0"/>
              <a:t>2021г. – 50,2% (148499,4 тыс. руб.)</a:t>
            </a:r>
          </a:p>
          <a:p>
            <a:r>
              <a:rPr lang="ru-RU" dirty="0" smtClean="0"/>
              <a:t>Доля Муниципальных программ занимает:</a:t>
            </a:r>
          </a:p>
          <a:p>
            <a:r>
              <a:rPr lang="ru-RU" dirty="0" smtClean="0"/>
              <a:t>1. МП «Культура</a:t>
            </a:r>
            <a:r>
              <a:rPr lang="ru-RU" baseline="0" dirty="0" smtClean="0"/>
              <a:t> Осинского муниципального района»</a:t>
            </a:r>
          </a:p>
          <a:p>
            <a:r>
              <a:rPr lang="ru-RU" baseline="0" dirty="0" smtClean="0"/>
              <a:t>в 2018 г. – 21,1%</a:t>
            </a:r>
          </a:p>
          <a:p>
            <a:r>
              <a:rPr lang="ru-RU" baseline="0" dirty="0" smtClean="0"/>
              <a:t>в 2019 г. – 20,3%</a:t>
            </a:r>
          </a:p>
          <a:p>
            <a:r>
              <a:rPr lang="ru-RU" baseline="0" dirty="0" smtClean="0"/>
              <a:t>в 2020 г. – 21%</a:t>
            </a:r>
          </a:p>
          <a:p>
            <a:r>
              <a:rPr lang="ru-RU" baseline="0" dirty="0" smtClean="0"/>
              <a:t>в 2021 г. – 21%</a:t>
            </a:r>
          </a:p>
          <a:p>
            <a:r>
              <a:rPr lang="ru-RU" baseline="0" dirty="0" smtClean="0"/>
              <a:t>2. МП «Развитие физической культуры, спорта и формирование ЗОЖ в Осинском муниципальном районе»: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2018г. – 1,8%</a:t>
            </a:r>
          </a:p>
          <a:p>
            <a:r>
              <a:rPr lang="ru-RU" baseline="0" dirty="0" smtClean="0"/>
              <a:t>в 2019г. – 3,3%</a:t>
            </a:r>
          </a:p>
          <a:p>
            <a:r>
              <a:rPr lang="ru-RU" baseline="0" dirty="0" smtClean="0"/>
              <a:t>в 2020г. – 1,8%</a:t>
            </a:r>
          </a:p>
          <a:p>
            <a:r>
              <a:rPr lang="ru-RU" baseline="0" dirty="0" smtClean="0"/>
              <a:t>в 2021г. – 1,8%</a:t>
            </a:r>
          </a:p>
          <a:p>
            <a:r>
              <a:rPr lang="ru-RU" baseline="0" dirty="0" smtClean="0"/>
              <a:t>3. МП «Развитие здравоохранения в Осинском муниципальном районе»:</a:t>
            </a:r>
          </a:p>
          <a:p>
            <a:r>
              <a:rPr lang="ru-RU" baseline="0" dirty="0" smtClean="0"/>
              <a:t>в 2018г. – 0,1%</a:t>
            </a:r>
          </a:p>
          <a:p>
            <a:r>
              <a:rPr lang="ru-RU" baseline="0" dirty="0" smtClean="0"/>
              <a:t>в 2019г. – 0,1%</a:t>
            </a:r>
          </a:p>
          <a:p>
            <a:pPr defTabSz="917310">
              <a:defRPr/>
            </a:pPr>
            <a:r>
              <a:rPr lang="ru-RU" baseline="0" dirty="0" smtClean="0"/>
              <a:t>в 2020г. – финансирование в программе не предусмотрено.</a:t>
            </a:r>
          </a:p>
          <a:p>
            <a:r>
              <a:rPr lang="ru-RU" baseline="0" dirty="0" smtClean="0"/>
              <a:t>в 2021г. – финансирование в программе не предусмотрено.</a:t>
            </a:r>
          </a:p>
          <a:p>
            <a:r>
              <a:rPr lang="ru-RU" baseline="0" dirty="0" smtClean="0"/>
              <a:t>4. МП «Развитие системы образования Осинского муниципального района»: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2018г. – 77,0%</a:t>
            </a:r>
          </a:p>
          <a:p>
            <a:r>
              <a:rPr lang="ru-RU" baseline="0" dirty="0" smtClean="0"/>
              <a:t>в 2019г. – 76,3%</a:t>
            </a:r>
          </a:p>
          <a:p>
            <a:r>
              <a:rPr lang="ru-RU" baseline="0" dirty="0" smtClean="0"/>
              <a:t>в 2020г. – 77,2%</a:t>
            </a:r>
          </a:p>
          <a:p>
            <a:r>
              <a:rPr lang="ru-RU" baseline="0" dirty="0" smtClean="0"/>
              <a:t>в 2021г. – 77,2%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40">
              <a:defRPr/>
            </a:pPr>
            <a:r>
              <a:rPr lang="ru-RU" b="1" dirty="0"/>
              <a:t>Основной целью муниципальной программы «Культура Осинского муниципального района» является создание условий для обеспечения культурного, духовного и гражданско-патриотического формирования личности в Осинском муниципальном районе.</a:t>
            </a:r>
          </a:p>
          <a:p>
            <a:pPr lvl="0"/>
            <a:endParaRPr lang="ru-RU" i="1" dirty="0"/>
          </a:p>
          <a:p>
            <a:pPr lvl="0"/>
            <a:r>
              <a:rPr lang="ru-RU" i="1" dirty="0"/>
              <a:t>1. Подпрограмма «Развитие культурного потенциала Осинского муниципального района»</a:t>
            </a:r>
            <a:endParaRPr lang="ru-RU" dirty="0"/>
          </a:p>
          <a:p>
            <a:r>
              <a:rPr lang="ru-RU" dirty="0"/>
              <a:t>В проекте бюджета Осинского муниципального района на финансирование данной подпрограммы предусмотрено на:</a:t>
            </a:r>
          </a:p>
          <a:p>
            <a:r>
              <a:rPr lang="ru-RU" dirty="0"/>
              <a:t>- выдачу муниципального задания в 2019 году 28131,2 тыс. руб., в 2020 году 28131,2  тыс. руб., в 2021 году 28131,2  тыс.руб.</a:t>
            </a:r>
          </a:p>
          <a:p>
            <a:r>
              <a:rPr lang="ru-RU" dirty="0"/>
              <a:t>- реализацию пунктов программы по мероприятиям предусмотрено в бюджете ежегодно по 1972,7 тыс. руб.</a:t>
            </a:r>
          </a:p>
          <a:p>
            <a:r>
              <a:rPr lang="ru-RU" dirty="0"/>
              <a:t>- Ремонт здания ДШИ по ул.Ленина,4а - предусмотрено в бюджете на 2019 год сумма 792,5 тыс. руб. </a:t>
            </a:r>
          </a:p>
          <a:p>
            <a:pPr lvl="0"/>
            <a:r>
              <a:rPr lang="ru-RU" i="1" dirty="0"/>
              <a:t>2. Подпрограмма «Молодежная политика»</a:t>
            </a:r>
            <a:endParaRPr lang="ru-RU" dirty="0"/>
          </a:p>
          <a:p>
            <a:r>
              <a:rPr lang="ru-RU" dirty="0"/>
              <a:t>В проекте бюджета Осинского муниципального района на финансирование данной подпрограммы на 2019-2021 годы предусмотрено 407,3 тыс. руб.</a:t>
            </a:r>
          </a:p>
          <a:p>
            <a:r>
              <a:rPr lang="ru-RU" dirty="0"/>
              <a:t>В подпрограмму вошли три основных направления: </a:t>
            </a:r>
          </a:p>
          <a:p>
            <a:r>
              <a:rPr lang="ru-RU" dirty="0"/>
              <a:t>- содействие гражданско-патриотическому воспитанию молодежи, предусмотрено финансирование по 62тыс. руб. ежегодно</a:t>
            </a:r>
          </a:p>
          <a:p>
            <a:r>
              <a:rPr lang="ru-RU" dirty="0"/>
              <a:t>- стимулирование социально-активной молодежи, поддержка творческих инициатив, предусмотрено финансирование по 160,0 тыс. руб. ежегодно.</a:t>
            </a:r>
          </a:p>
          <a:p>
            <a:r>
              <a:rPr lang="ru-RU" dirty="0"/>
              <a:t> - предупреждение правонарушений среди молодежи и совершенствование системы профилактики, предусмотрено финансирование по 185,3 тыс. руб. ежегодно.</a:t>
            </a:r>
          </a:p>
          <a:p>
            <a:r>
              <a:rPr lang="ru-RU" i="1" dirty="0"/>
              <a:t>3. Подпрограмма «Развитие внутреннего и въездного туризма»</a:t>
            </a:r>
            <a:endParaRPr lang="ru-RU" dirty="0"/>
          </a:p>
          <a:p>
            <a:r>
              <a:rPr lang="ru-RU" dirty="0"/>
              <a:t>В проекте бюджета Осинского муниципального района на финансирование данной подпрограммы на 2019-2021 года предусмотрено 667,8 тыс. руб. ежегодно.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840">
              <a:defRPr/>
            </a:pPr>
            <a:r>
              <a:rPr lang="ru-RU" dirty="0">
                <a:solidFill>
                  <a:prstClr val="black"/>
                </a:solidFill>
              </a:rPr>
              <a:t>К прочим мероприятиям относятся мероприятия с финансированием до 70-100 </a:t>
            </a:r>
            <a:r>
              <a:rPr lang="ru-RU" dirty="0" err="1">
                <a:solidFill>
                  <a:prstClr val="black"/>
                </a:solidFill>
              </a:rPr>
              <a:t>тыс.руб</a:t>
            </a:r>
            <a:r>
              <a:rPr lang="ru-RU" dirty="0">
                <a:solidFill>
                  <a:prstClr val="black"/>
                </a:solidFill>
              </a:rPr>
              <a:t>., например: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и проведение мероприятия, посвященного чествованию работников учреждений культуры в честь профессионального праздника (25,0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повышения квалификации работников учреждений культуры (30,0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и проведение мероприятий, посвященных чествованию ветеранов, </a:t>
            </a:r>
            <a:r>
              <a:rPr lang="ru-RU" dirty="0" err="1">
                <a:solidFill>
                  <a:prstClr val="black"/>
                </a:solidFill>
              </a:rPr>
              <a:t>труженников</a:t>
            </a:r>
            <a:r>
              <a:rPr lang="ru-RU" dirty="0">
                <a:solidFill>
                  <a:prstClr val="black"/>
                </a:solidFill>
              </a:rPr>
              <a:t> тыла, вдов и детей войны в рамках праздника Великой Победы (25,0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Проведение серии зональных </a:t>
            </a:r>
            <a:r>
              <a:rPr lang="ru-RU" dirty="0" err="1">
                <a:solidFill>
                  <a:prstClr val="black"/>
                </a:solidFill>
              </a:rPr>
              <a:t>конкурсно</a:t>
            </a:r>
            <a:r>
              <a:rPr lang="ru-RU" dirty="0">
                <a:solidFill>
                  <a:prstClr val="black"/>
                </a:solidFill>
              </a:rPr>
              <a:t>-фестивальных мероприятий в области искусства "Конкурсный марафон« (35,0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Реализация проекта МБУ ДО «ДШИ» «Творческий тур «Нам нет преград» (75,8 </a:t>
            </a:r>
            <a:r>
              <a:rPr lang="ru-RU" dirty="0" err="1">
                <a:solidFill>
                  <a:prstClr val="black"/>
                </a:solidFill>
              </a:rPr>
              <a:t>тыс.руб</a:t>
            </a:r>
            <a:r>
              <a:rPr lang="ru-RU" dirty="0">
                <a:solidFill>
                  <a:prstClr val="black"/>
                </a:solidFill>
              </a:rPr>
              <a:t>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и проведение юбилейных мероприятий творческих коллективов и учреждений культуры (57,5 </a:t>
            </a:r>
            <a:r>
              <a:rPr lang="ru-RU" dirty="0" err="1">
                <a:solidFill>
                  <a:prstClr val="black"/>
                </a:solidFill>
              </a:rPr>
              <a:t>тыс.руб</a:t>
            </a:r>
            <a:r>
              <a:rPr lang="ru-RU" dirty="0">
                <a:solidFill>
                  <a:prstClr val="black"/>
                </a:solidFill>
              </a:rPr>
              <a:t>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молодежных мероприятий, направленных на повышение правовой культуры (12,0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Проведение военно-исторических, военно-спортивных игр (15,0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Проведение туристического слета молодежи (45,0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Содействия лицам включенным  в состав молодежного кадрового резерва ОМР по вопросам повышения их квалификации и вовлеченности в общественно - политические процессы (10,0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Проведение мероприятий направленных на формирование и развитие личности гражданина и защитника Родины (10,0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Проведение районных молодежных конкурсов социальных проектов (80,0 </a:t>
            </a:r>
            <a:r>
              <a:rPr lang="ru-RU" dirty="0" err="1">
                <a:solidFill>
                  <a:prstClr val="black"/>
                </a:solidFill>
              </a:rPr>
              <a:t>тыс.руб</a:t>
            </a:r>
            <a:r>
              <a:rPr lang="ru-RU" dirty="0">
                <a:solidFill>
                  <a:prstClr val="black"/>
                </a:solidFill>
              </a:rPr>
              <a:t>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игр КВН в </a:t>
            </a:r>
            <a:r>
              <a:rPr lang="ru-RU" dirty="0" err="1">
                <a:solidFill>
                  <a:prstClr val="black"/>
                </a:solidFill>
              </a:rPr>
              <a:t>Осинском</a:t>
            </a:r>
            <a:r>
              <a:rPr lang="ru-RU" dirty="0">
                <a:solidFill>
                  <a:prstClr val="black"/>
                </a:solidFill>
              </a:rPr>
              <a:t> районе (45,0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Организация мероприятий к Дню молодежи (35,0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Поддержка деятельности молодежных объединений (25,0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Проведение молодежных слетов, фестивалей, форумов (42,0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Организационное, научно-методическое обеспечение органов и учреждений системы профилактики по предупреждению правонарушений среди молодежи (35,0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Публикация рекламно-информационных материалов о сфере туризма (конкурсов, новостей, объявлений) в СМИ (40,0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Изготовление и трансляция на телеканалах фильмов, новостных, информационных  и рекламных роликов (39,990 тыс. руб.),</a:t>
            </a:r>
          </a:p>
          <a:p>
            <a:pPr marL="170970" indent="-170970" defTabSz="911840"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</a:rPr>
              <a:t>Выпуск и распространение </a:t>
            </a:r>
            <a:r>
              <a:rPr lang="ru-RU" dirty="0" err="1">
                <a:solidFill>
                  <a:prstClr val="black"/>
                </a:solidFill>
              </a:rPr>
              <a:t>имиджевых</a:t>
            </a:r>
            <a:r>
              <a:rPr lang="ru-RU" dirty="0">
                <a:solidFill>
                  <a:prstClr val="black"/>
                </a:solidFill>
              </a:rPr>
              <a:t> и информационных печатных и электронных изданий (30,0 тыс. руб.)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043">
              <a:defRPr/>
            </a:pPr>
            <a:r>
              <a:rPr lang="ru-RU" b="1" dirty="0"/>
              <a:t>Целью муниципальной программы является развитие массового и профессионального спорта.</a:t>
            </a:r>
          </a:p>
          <a:p>
            <a:pPr defTabSz="919043">
              <a:defRPr/>
            </a:pPr>
            <a:endParaRPr lang="ru-RU" b="1" dirty="0"/>
          </a:p>
          <a:p>
            <a:pPr defTabSz="919043">
              <a:defRPr/>
            </a:pPr>
            <a:r>
              <a:rPr lang="ru-RU" dirty="0"/>
              <a:t>Муниципальная программа включает в себя 3 подпрограммы, основными задачами которых являются:</a:t>
            </a:r>
          </a:p>
          <a:p>
            <a:pPr defTabSz="919043">
              <a:defRPr/>
            </a:pPr>
            <a:r>
              <a:rPr lang="ru-RU" dirty="0"/>
              <a:t>- Строительство спортивных объектов, устройство спортивных площадок и оснащение объектов спортивным оборудованием и инвентарем для занятий физической культурой и спортом – 2628,0 тыс. руб.;</a:t>
            </a:r>
          </a:p>
          <a:p>
            <a:pPr marL="172320" indent="-172320">
              <a:buFontTx/>
              <a:buChar char="-"/>
            </a:pPr>
            <a:r>
              <a:rPr lang="ru-RU" dirty="0"/>
              <a:t>приобщение различных слоев населения к регулярным занятиям физической культурой и спортом - 769,0 тыс. руб.;</a:t>
            </a:r>
          </a:p>
          <a:p>
            <a:pPr marL="172320" indent="-172320">
              <a:buFontTx/>
              <a:buChar char="-"/>
            </a:pPr>
            <a:r>
              <a:rPr lang="ru-RU" dirty="0"/>
              <a:t>организация пропаганды физической культуры, спорта и здорового образа жизни – 20,0 тыс. руб. (на изготовление баннеров и брошюр);</a:t>
            </a:r>
          </a:p>
          <a:p>
            <a:pPr defTabSz="919043">
              <a:defRPr/>
            </a:pPr>
            <a:r>
              <a:rPr lang="ru-RU" dirty="0"/>
              <a:t>- приобретение спортивно оздоровительного комплекса в сумме 70,0 тыс. руб.;</a:t>
            </a:r>
          </a:p>
          <a:p>
            <a:r>
              <a:rPr lang="ru-RU" dirty="0"/>
              <a:t>-  участие команд района и отдельных спортсменов в краевых, всероссийских и международных соревнованиях с проведением учебно-тренировочных сборов по подготовке к наиболее важным и значимым соревнованиям - 1415,0 тыс. руб.;</a:t>
            </a:r>
          </a:p>
          <a:p>
            <a:r>
              <a:rPr lang="ru-RU" dirty="0"/>
              <a:t> - создание условий для развития спорта высших достижений на территории района - 186,0 тыс. руб.;</a:t>
            </a:r>
          </a:p>
          <a:p>
            <a:r>
              <a:rPr lang="ru-RU" dirty="0"/>
              <a:t>- обеспечение проведения физкультурно-массовых и спортивных мероприятий для лиц с ограниченными возможностями - 65,0 тыс. руб.;</a:t>
            </a:r>
          </a:p>
          <a:p>
            <a:r>
              <a:rPr lang="ru-RU" dirty="0"/>
              <a:t>- участие команд и отдельных спортсменов с ограниченными возможностями здоровья в краевых, всероссийских и международных соревнованиях - 110,0 тыс. руб.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F5C3A-8719-43AC-AF12-F943772B47B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47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Количество лиц, получающих стипендию:</a:t>
            </a:r>
          </a:p>
          <a:p>
            <a:r>
              <a:rPr lang="ru-RU" dirty="0" smtClean="0"/>
              <a:t>2018 – 5 человек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1BA5-64FA-437F-BE3B-A481A77C8F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73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области образования в 2019 году – 590,0т.руб.</a:t>
            </a:r>
          </a:p>
          <a:p>
            <a:r>
              <a:rPr lang="ru-RU" sz="1200" dirty="0" smtClean="0"/>
              <a:t>Организация подвоза детей для участия в мероприятиях муниципального и регионального уровней – </a:t>
            </a:r>
            <a:r>
              <a:rPr lang="ru-RU" sz="1200" b="1" dirty="0" smtClean="0"/>
              <a:t>100,0 </a:t>
            </a:r>
            <a:r>
              <a:rPr lang="ru-RU" sz="1200" b="1" dirty="0" err="1" smtClean="0"/>
              <a:t>тыс.руб</a:t>
            </a:r>
            <a:r>
              <a:rPr lang="ru-RU" sz="1200" b="1" dirty="0" smtClean="0"/>
              <a:t>.</a:t>
            </a:r>
          </a:p>
          <a:p>
            <a:r>
              <a:rPr lang="ru-RU" sz="1200" dirty="0" smtClean="0"/>
              <a:t>Публикация в СМИ печатных изданий и видеоматериалов, освещающих достижения и проблемы сферы образования – </a:t>
            </a:r>
            <a:r>
              <a:rPr lang="ru-RU" sz="1200" b="1" dirty="0" smtClean="0"/>
              <a:t>50,0 </a:t>
            </a:r>
            <a:r>
              <a:rPr lang="ru-RU" sz="1200" b="1" dirty="0" err="1" smtClean="0"/>
              <a:t>тыс.руб</a:t>
            </a:r>
            <a:r>
              <a:rPr lang="ru-RU" sz="1200" b="1" dirty="0" smtClean="0"/>
              <a:t>.</a:t>
            </a:r>
          </a:p>
          <a:p>
            <a:r>
              <a:rPr lang="ru-RU" sz="1200" dirty="0" smtClean="0"/>
              <a:t>Создание условий для привлечения в систему образования педагогических работников -  </a:t>
            </a:r>
            <a:r>
              <a:rPr lang="ru-RU" sz="1200" b="1" dirty="0" smtClean="0"/>
              <a:t>440,0 </a:t>
            </a:r>
            <a:r>
              <a:rPr lang="ru-RU" sz="1200" b="1" dirty="0" err="1" smtClean="0"/>
              <a:t>тыс.руб</a:t>
            </a:r>
            <a:r>
              <a:rPr lang="ru-RU" sz="1200" b="1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02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 Бюджетным кодексом Российской Федерации, Законом Пермского края от 13.09.2016 № 11-КЗ «О методиках распределения </a:t>
            </a:r>
          </a:p>
          <a:p>
            <a:r>
              <a:rPr lang="ru-RU" dirty="0" smtClean="0"/>
              <a:t>межбюджетных трансфертов в Пермском крае», в бюджете Осинского муниципального района сформирован районный фонд финансовой поддержки</a:t>
            </a:r>
            <a:r>
              <a:rPr lang="ru-RU" baseline="0" dirty="0" smtClean="0"/>
              <a:t> поселений в размере 40652,9 тыс. руб.  (в том числе за счет районного бюджета в сумме 31280,0 тыс. руб.; за счет субвенции из бюджета Пермского края в сумме 9372,9 тыс. руб.) Данный фонд распределяется между поселениями в форме дотаций на выравнивание бюджетной обеспеченности. Расчет суммы дотации зависит от достижения критерия выравнивания, до которого производится сокращение разрыва бюджетной обеспеченности поселений. Бюджетная обеспеченность – это </a:t>
            </a:r>
            <a:r>
              <a:rPr lang="ru-RU" dirty="0" smtClean="0">
                <a:solidFill>
                  <a:srgbClr val="7030A0"/>
                </a:solidFill>
                <a:ea typeface="Calibri"/>
                <a:cs typeface="Times New Roman"/>
              </a:rPr>
              <a:t>отношение индекса доходного потенциала к индексу бюджетных расходов поселения (иными словами, это показатель обеспеченности расходной части бюджета доходами</a:t>
            </a:r>
            <a:r>
              <a:rPr lang="ru-RU" baseline="0" dirty="0" smtClean="0">
                <a:solidFill>
                  <a:srgbClr val="7030A0"/>
                </a:solidFill>
                <a:ea typeface="Calibri"/>
                <a:cs typeface="Times New Roman"/>
              </a:rPr>
              <a:t>). </a:t>
            </a:r>
            <a:r>
              <a:rPr lang="ru-RU" baseline="0" dirty="0" smtClean="0"/>
              <a:t>В 2019 году критерий выравнивания составил 1,42.</a:t>
            </a:r>
          </a:p>
          <a:p>
            <a:r>
              <a:rPr lang="ru-RU" baseline="0" dirty="0" smtClean="0"/>
              <a:t>На слайде представлены показатели бюджетной обеспеченности поселений до распределения дотации (показано желтым цветом) и после распределения дотации (зеленый цвет).</a:t>
            </a:r>
          </a:p>
          <a:p>
            <a:r>
              <a:rPr lang="ru-RU" baseline="0" dirty="0" smtClean="0"/>
              <a:t>С помощью дотации на выравнивание бюджетной обеспеченности, поселения получают равные возможности по решению основных вопросов местного значения.</a:t>
            </a:r>
            <a:endParaRPr lang="ru-RU" dirty="0" smtClean="0"/>
          </a:p>
          <a:p>
            <a:r>
              <a:rPr lang="ru-RU" dirty="0" smtClean="0"/>
              <a:t>В денежном выражении выравнивание производится до </a:t>
            </a:r>
            <a:r>
              <a:rPr lang="ru-RU" dirty="0" err="1" smtClean="0"/>
              <a:t>подушевого</a:t>
            </a:r>
            <a:r>
              <a:rPr lang="ru-RU" dirty="0" smtClean="0"/>
              <a:t> обеспечения доходами бюджеты поселений до уровня 4820 руб. на человека. В 2018 году 4290 рублей было обеспечено.</a:t>
            </a:r>
          </a:p>
          <a:p>
            <a:r>
              <a:rPr lang="ru-RU" dirty="0" smtClean="0"/>
              <a:t>До распределения дотации уровень обеспеченности в денежном выражении по поселениям следующий:</a:t>
            </a:r>
          </a:p>
          <a:p>
            <a:r>
              <a:rPr lang="ru-RU" dirty="0" err="1" smtClean="0"/>
              <a:t>Осинское</a:t>
            </a:r>
            <a:r>
              <a:rPr lang="ru-RU" dirty="0" smtClean="0"/>
              <a:t> городское поселение – 4450руб./чел.;</a:t>
            </a:r>
          </a:p>
          <a:p>
            <a:r>
              <a:rPr lang="ru-RU" dirty="0" err="1" smtClean="0"/>
              <a:t>Верхнедавыдовское</a:t>
            </a:r>
            <a:r>
              <a:rPr lang="ru-RU" baseline="0" dirty="0" smtClean="0"/>
              <a:t> сельское поселение – 930 руб./чел.;</a:t>
            </a:r>
          </a:p>
          <a:p>
            <a:r>
              <a:rPr lang="ru-RU" baseline="0" dirty="0" smtClean="0"/>
              <a:t>Горское сельское поселение – 2150 руб./чел.;</a:t>
            </a:r>
          </a:p>
          <a:p>
            <a:r>
              <a:rPr lang="ru-RU" baseline="0" dirty="0" err="1" smtClean="0"/>
              <a:t>Гремячинское</a:t>
            </a:r>
            <a:r>
              <a:rPr lang="ru-RU" baseline="0" dirty="0" smtClean="0"/>
              <a:t> сельское поселение – 1360 руб./чел.;</a:t>
            </a:r>
          </a:p>
          <a:p>
            <a:r>
              <a:rPr lang="ru-RU" baseline="0" dirty="0" err="1" smtClean="0"/>
              <a:t>Комаровское</a:t>
            </a:r>
            <a:r>
              <a:rPr lang="ru-RU" baseline="0" dirty="0" smtClean="0"/>
              <a:t> сельское поселение – 1180 руб./чел.;</a:t>
            </a:r>
          </a:p>
          <a:p>
            <a:r>
              <a:rPr lang="ru-RU" baseline="0" dirty="0" smtClean="0"/>
              <a:t>Крыловское сельское поселение – 1930 руб./чел.;</a:t>
            </a:r>
          </a:p>
          <a:p>
            <a:r>
              <a:rPr lang="ru-RU" baseline="0" dirty="0" err="1" smtClean="0"/>
              <a:t>Новозалесновское</a:t>
            </a:r>
            <a:r>
              <a:rPr lang="ru-RU" baseline="0" dirty="0" smtClean="0"/>
              <a:t> сельское поселение – 900 руб./чел.;</a:t>
            </a:r>
          </a:p>
          <a:p>
            <a:r>
              <a:rPr lang="ru-RU" baseline="0" dirty="0" err="1" smtClean="0"/>
              <a:t>Паклинское</a:t>
            </a:r>
            <a:r>
              <a:rPr lang="ru-RU" baseline="0" dirty="0" smtClean="0"/>
              <a:t> сельское поселение – 1780 руб./чел.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D8DCA-463D-4D3C-86F0-33B649E968B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3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мероприятия по увеличению доходной части бюджета предусматривают также следующие направления работы:</a:t>
            </a:r>
            <a:endParaRPr lang="ru-RU" dirty="0" smtClean="0">
              <a:effectLst/>
            </a:endParaRPr>
          </a:p>
          <a:p>
            <a:r>
              <a:rPr lang="ru-RU" dirty="0"/>
              <a:t>- увеличение налоговых и неналоговых доходов местных бюджетов (в том числе путем выявления и легализации теневой заработной платы, выявления фактов осуществления предпринимательской деятельности путем организации рабочих мест без их регистрации в установленном порядке, деятельности межведомственных комиссий по работе с организациями, предпринимателями и физическими лицами по имеющейся задолженности);</a:t>
            </a:r>
            <a:endParaRPr lang="ru-RU" dirty="0" smtClean="0">
              <a:effectLst/>
            </a:endParaRPr>
          </a:p>
          <a:p>
            <a:r>
              <a:rPr lang="ru-RU" dirty="0"/>
              <a:t>- выявление незарегистрированных объектов недвижимости и земельных участков, с целью постановки на учет в регистрирующих и налоговых органах и повышения собираемости транспортного налога, налога на имущество физических лиц, земельного налога;</a:t>
            </a:r>
            <a:endParaRPr lang="ru-RU" dirty="0" smtClean="0">
              <a:effectLst/>
            </a:endParaRPr>
          </a:p>
          <a:p>
            <a:r>
              <a:rPr lang="ru-RU" dirty="0"/>
              <a:t>- подготовку предложений по внесению изменений и дополнений в налоговое законодательство Пермского края;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В 2019 – 2021 годах районный фонд финансовой поддержки поселений составляет 31280 тыс. руб. (Дотации на выравнивание бюджетной обеспеченности).</a:t>
            </a:r>
          </a:p>
          <a:p>
            <a:r>
              <a:rPr lang="ru-RU" altLang="ru-RU" dirty="0" smtClean="0"/>
              <a:t>Иные межбюджетные трансферты  в виде иных дотаций имеют следующие направления:</a:t>
            </a:r>
          </a:p>
          <a:p>
            <a:r>
              <a:rPr lang="ru-RU" altLang="ru-RU" dirty="0" smtClean="0"/>
              <a:t>на оказание финансовой помощи в связи с несбалансированностью бюджетов поселений при выполнении полномочий по вопросам местного значения (подразумевается поддержка отрасли </a:t>
            </a:r>
            <a:r>
              <a:rPr lang="ru-RU" altLang="ru-RU" dirty="0" err="1" smtClean="0"/>
              <a:t>культуры;в</a:t>
            </a:r>
            <a:r>
              <a:rPr lang="ru-RU" altLang="ru-RU" dirty="0" smtClean="0"/>
              <a:t> 2019г 8235,6т.р</a:t>
            </a:r>
          </a:p>
          <a:p>
            <a:r>
              <a:rPr lang="ru-RU" altLang="ru-RU" dirty="0" smtClean="0"/>
              <a:t>в целях содействия и поддержки приоритетных социально-значимых и (или) инвестиционных расходов, для реализации мероприятий, определенных муниципальными программами, инвестиционными проектами по вопросам местного значения поселений в целях развития общественной инфраструктуры поселений, систем коммунальной инфраструктуры (оказывается помощь в реализации инвестиционных проектов). В 2019-6232,0, 2020-6075,0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В 2019 году предусмотрено иных дотаций на 2025,8 тыс. руб. меньше, чем в 2018 году, в 2020 на 8392,6 тыс. руб. меньше, чем в 2019 году. Так как иные дотации на помощь в реализации </a:t>
            </a:r>
            <a:r>
              <a:rPr lang="ru-RU" altLang="ru-RU" dirty="0" err="1" smtClean="0"/>
              <a:t>инвест</a:t>
            </a:r>
            <a:r>
              <a:rPr lang="ru-RU" altLang="ru-RU" dirty="0" smtClean="0"/>
              <a:t>. проектов имеют заявительный характер, то в бюджете предусматриваются средства по заявкам поселений при наличие муниципальных программ и смет по </a:t>
            </a:r>
            <a:r>
              <a:rPr lang="ru-RU" altLang="ru-RU" dirty="0" err="1" smtClean="0"/>
              <a:t>инвест</a:t>
            </a:r>
            <a:r>
              <a:rPr lang="ru-RU" altLang="ru-RU" dirty="0" smtClean="0"/>
              <a:t> проектам в сфере развития инфраструктуры поселений.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54C90D-8628-43CD-B15A-DD5E8BC13E4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81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7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7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01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310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доходного потенциала 2019 года от 2018 года (первоначального плана) происходит в сторону увеличения на  17,7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от ожидаемого исполнения на 9,4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ожидаемого исполнения в 2018 году по сравнению с первоначально утвержденным бюджетом на 2018 год обусловлено увеличением суммы налоговых  поступлений на 1,1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суммы неналоговых доходов на 6,4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за счет: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суммы НДФЛ на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2,6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связи с динамикой роста поступлений за 2017 год;</a:t>
            </a:r>
          </a:p>
          <a:p>
            <a:pPr marL="287201" indent="-28720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аренды земельных участков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имущества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заключением новых договоров аренды на 1,8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7201" indent="-28720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связи с поступлением средств от ООО «Лукойл-Пермь»  за рекультивацию земель в сумме 1,7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7201" indent="-28720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продажи земельных участков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аукционов на 1,9 млн руб.; 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201" indent="-28720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Компенсаций затрат бюджета района,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произведенных в предыдущий отчетный период (поступления из ФСС, компенсация электроэнергии МФЦ, возврат субсидий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пердпринимателями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сумме 0,7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7201" indent="-28720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штрафов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0,3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снизилась ожидаемая сумма налоговых поступлений по ЕНВД и транспортному налогу в связи со снижением налогооблагаемой базы (анализ налоговой отчетности) на 1,5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  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части в 2019 году от ожидаемого исполнения за 2018 год обусловлено в основном ростом поступлений налоговых доходов и суммы дотации на выравнивание бюджетной обеспеченности из бюджета ПК, в том числе: 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доходам планируется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 целом на 3,0 млн. руб. за счет увеличения:</a:t>
            </a:r>
          </a:p>
          <a:p>
            <a:pPr marL="287201" indent="-28720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от  НДФЛ на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связи с ростом ФОТ; </a:t>
            </a:r>
          </a:p>
          <a:p>
            <a:pPr marL="171241" indent="-17124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Акцизам на нефтепродукты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1,1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связи с изменение ставок акцизов;</a:t>
            </a:r>
          </a:p>
          <a:p>
            <a:pPr marL="171241" indent="-17124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взимаемому в связи с применением патентной системы налогообложения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0,2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мл.н.руб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.(в связи с динамикой роста количества выданных патентов);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241" indent="-17124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Транспортному налогу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0,7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.(в связи с динамикой роста количества транспортных единиц за последние 2 года);</a:t>
            </a:r>
          </a:p>
          <a:p>
            <a:pPr marL="171241" indent="-171241">
              <a:buFontTx/>
              <a:buChar char="-"/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Госпошлине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0,3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неналоговым доходам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снижение на 2,2 тыс. руб., в основном за счет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от продажи земельных участков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1,1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(в связи с удорожанием участков в процессе проведения аукционов в 2018 году) за счет непланируемого в 2019 году поступления средств от ООО «Лукойл-Пермь» за рекультивацию земель на  1,7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прогнозируется небольшой рост поступлений по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Поступлениям от использования  имущества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0,7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(прогноз осуществлялся по существующим на момент планирования бюджета договорам);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 увеличатся 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9,4 млн. руб.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409" indent="-287764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822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6879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525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7401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279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156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1032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09F1726-BD67-467A-B3AD-18D8E3598E76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Предполагается общее увеличение налоговых поступлений на 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3029,1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 тыс. руб. от ожидаемого исполнения бюджета 2018 года, при этом:</a:t>
            </a:r>
          </a:p>
          <a:p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НДФЛ 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увеличится 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на 709,3 тыс. руб. 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в связи с ростом налогооблагаемой базы (рост фонда оплаты труда прогнозируется на уровне 100,7% от ожидаемого поступления в 2018 году);</a:t>
            </a:r>
          </a:p>
          <a:p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 Акцизов на нефтепродукты увеличатся на 1050,8 тыс. руб. 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или на 30% в с связи с увеличением налоговых ставок на дизельное топливо и автомобильный бензин);</a:t>
            </a:r>
          </a:p>
          <a:p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Налог на совокупный доход увеличится на 193,2 тыс. руб.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 или на 1% в связи с ростом налогооблагаемой базы по налогу, взимаемого в связи с применением патентной системы налогообложения на 208,26 тыс. руб. в связи с ростом налогооблагаемой базы (увеличением количества выданных патентов); при этом снизятся поступления по ЕСХН на 15 тыс. руб. , (налоги планируется в связи с фактической динамикой поступления за три отчетных года), сумма поступлений по ЕНВД планируется на уровне ожидаемого поступления в 2018 году.; </a:t>
            </a:r>
          </a:p>
          <a:p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Увеличится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 Налог на имущество (транспортный налог) на 698,6 тыс. руб.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 или на 4% в связи с ростом налогооблагаемой базы – количества единиц транспорта (расчет основан на статистической отчетности ИФНС);</a:t>
            </a:r>
          </a:p>
          <a:p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Увеличится </a:t>
            </a:r>
            <a:r>
              <a:rPr lang="ru-RU" altLang="ru-RU" sz="1300" b="1">
                <a:latin typeface="Times New Roman" pitchFamily="18" charset="0"/>
                <a:cs typeface="Times New Roman" pitchFamily="18" charset="0"/>
              </a:rPr>
              <a:t> Госпошлина на 377,2 тыс. руб.</a:t>
            </a:r>
            <a:r>
              <a:rPr lang="ru-RU" altLang="ru-RU" sz="1300">
                <a:latin typeface="Times New Roman" pitchFamily="18" charset="0"/>
                <a:cs typeface="Times New Roman" pitchFamily="18" charset="0"/>
              </a:rPr>
              <a:t>  или на  11% ( в основном это госпошлина по делам, рассматриваемым в судах общей юрисдикции) (расчет основан на ожидаемом поступлении в текущем году с учетом динамики поступлений за три отчетных года).</a:t>
            </a:r>
            <a:endParaRPr lang="ru-RU" altLang="ru-RU" sz="13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409" indent="-287764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822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6879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525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7401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279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156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1032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7C7D53E-2BEE-42C5-BB66-C020D87328AC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5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неналоговым поступлениям прогнозируется снижение от ожидаемого поступления в 2018 на 2295,0 </a:t>
            </a:r>
            <a:r>
              <a:rPr lang="ru-RU" alt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числе: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планируется по следующим видам доходов: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активов: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 2019 года не включены доходы от продажи имущества, в 2018 году в первоначальном бюджете доходы от реализации имущества также не планировались, план приватизации и внесение изменений в бюджет приняты в течение 2018 года;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 продажи земельных участков планируется в меньшем объеме (в 2018 перевыполнен план по продаже земельных участков по результатам проведенных аукционов, а также выкупом собственниками зданий и сооружений;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доходы: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поступили средства от ООО «Лукойл-Пермь» за рекультивацию земель, в 2019 году в первоначальном бюджете такие поступления не запланированы;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(возврат дебиторской задолженности из ФСС прошлых лет прогнозируется в 2019 году в сумме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22,1 тыс. руб.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предложению ГАД – УРИ, по предложению </a:t>
            </a:r>
            <a:r>
              <a:rPr lang="ru-RU" dirty="0" smtClean="0"/>
              <a:t>КИЗО прогнозируется возмещение расходов, понесенных в связи с эксплуатацией имущества (электроэнергия) на сумму </a:t>
            </a:r>
            <a:r>
              <a:rPr lang="ru-RU" b="1" dirty="0" smtClean="0"/>
              <a:t>116,45</a:t>
            </a:r>
            <a:r>
              <a:rPr lang="ru-RU" dirty="0" smtClean="0"/>
              <a:t> </a:t>
            </a:r>
            <a:r>
              <a:rPr lang="ru-RU" dirty="0" err="1" smtClean="0"/>
              <a:t>т.р</a:t>
            </a:r>
            <a:r>
              <a:rPr lang="ru-RU" dirty="0" smtClean="0"/>
              <a:t>. на основании заключенного договора с МФЦ)  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ожидаемое поступление в 2018 году учитывает фактическое поступление доходов</a:t>
            </a:r>
            <a:r>
              <a:rPr lang="ru-RU" altLang="ru-RU" sz="1400" dirty="0"/>
              <a:t>(возврат дебиторской задолженности из ФСС, субсидий, выданных субъектам малого предпринимательства и использованных не по назначению, возмещение расходов, понесенных в связи с эксплуатацией имущества (электроэнергия МФЦ), снижение прогноза поступлений на 2019 год составит 544,1 тыс. руб.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 рост поступлений по следующим видам доходов:</a:t>
            </a:r>
          </a:p>
          <a:p>
            <a:pPr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 от использования имущества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подразумеваются доходы от:</a:t>
            </a:r>
          </a:p>
          <a:p>
            <a:pPr marL="171705" indent="-171705">
              <a:buFontTx/>
              <a:buChar char="-"/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земельных участков (в 2018 году ожидаемое поступление 57184,9 тыс. руб., в 2019 году 58355,3 </a:t>
            </a:r>
            <a:r>
              <a:rPr lang="ru-RU" alt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на 1170,4 тыс. руб. или на 2%,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проведен по методике на основании существующих договоров аренды);</a:t>
            </a:r>
          </a:p>
          <a:p>
            <a:pPr marL="171705" indent="-171705">
              <a:buFontTx/>
              <a:buChar char="-"/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аренды имущества (ожидаемое поступление в 2018 году 1167,5 тыс. руб., в 2019 году 743,4 тыс. руб. снижение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424,1 тыс. руб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на 36%, прогноз осуществлялся по существующим на момент планирования бюджета договорам, не включается в первоначальный план договор по аренде автобуса с ООО «Виктория», так как конкурсные процедуры проходят в декабре и договор заключается на 12 мес.); </a:t>
            </a:r>
          </a:p>
          <a:p>
            <a:pPr marL="171705" indent="-171705">
              <a:buFontTx/>
              <a:buChar char="-"/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платежей части прибыли унитарных предприятий поступления не запланированы в связи с убыточностью МУП «Тепловые сети»,  с 2016 года принято решение  оставить прибыль у МУП «Санаторий-профилакторий «Жемчужина»» в связи с реализацией инвестиционного проекта</a:t>
            </a: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alt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увеличатся на 330,8 тыс. руб., </a:t>
            </a: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осуществляется исходя из динамики фактического поступления за три отчетных года, </a:t>
            </a:r>
            <a:r>
              <a:rPr lang="ru-RU" altLang="ru-RU" sz="1400" dirty="0"/>
              <a:t>а также по предложениям ГАД – администрация, УРИ.</a:t>
            </a: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0409" indent="-287764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822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6879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525" indent="-230530" defTabSz="9348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7401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5279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3156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1032" indent="-230530" defTabSz="9348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3D95A8F-1DBE-4450-BDFA-EDA6D41BE56E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6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D3AF2-55DE-4A20-AEFD-5929F815B11E}" type="slidenum">
              <a:rPr lang="ru-RU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Бюджет развития—это расходы, направляемые на ремонт дорог и объектов коммунальной и социальной инфраструктуры, расходы на улучшение материально технической базы объектов муниципальной собственности, и другие расходы инвестиционного характера. В бюджете края на 2019–2021 годы значительно увеличены расходы бюджета развития. </a:t>
            </a:r>
          </a:p>
          <a:p>
            <a:pPr algn="just"/>
            <a:r>
              <a:rPr lang="ru-RU" altLang="ru-RU" sz="1400" dirty="0">
                <a:ea typeface="Tahoma" pitchFamily="34" charset="0"/>
                <a:cs typeface="Times New Roman" pitchFamily="18" charset="0"/>
              </a:rPr>
              <a:t>Текущие расходы бюджета будут расти, но достаточно сдержанными темпами. При этом все ранее принятые социальные обязательства в бюджете на 2019–2021 годы сохранены. Кроме того, предусмотрена индексация коммунальных расходов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2018 год  32090,4 тыс. руб. (10,5 % от расходов):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ИП «Устройство газовых котлов наружного применения по адресу: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г.Оса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ул.Советская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45А» - 5110,0 тыс. руб.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водопроводных сетей с.Устиново,450 м. - 908,6 тыс. руб.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Субсидии на предупреждение банкротства и восстановления платежеспособности МУП «Тепловые сети» 9868,6 тыс. руб.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Иные м/б трансферты в виде иных дотаций – 3724,1 тыс. руб.: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ремонт системы водоснабжения коммунальной инфраструктуры сельских поселений 2824,1 тыс. руб.: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Гремячинское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700,0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Комаровское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1397,5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Пальское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726,6 тыс. руб.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распределительный газопровод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с.Кузнечиха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Осинского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района Пермского края - 900,0 тыс. руб.,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здания по адресу: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г.Оса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ул.Ленина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4а (МБУ ДО "ДШИ") – 377,4 тыс. руб.,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Изготовление НПД на ремонт 2 этажа здания по адресу: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г.Оса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ул.Ленина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4а (МБУ ДО "ДШИ") – 500,0 тыс. руб.,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Разработка НПД на приспособление объекта культурного наследия "Усадьба купцов Чердынцевых. Особняк П.Ф. Чердынцева« 1000,0 тыс. руб.,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Приведение в нормативное состояние учреждений культуры 7259,8 тыс. руб.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дорог – 3341,9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2019 год 31822,9 тыс. руб. (9,9 % от расходов):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Субсидии на предупреждение банкротства и восстановления платежеспособности МУП «Тепловые сети» - 1600,0 тыс. руб. </a:t>
            </a:r>
          </a:p>
          <a:p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Инвест.программа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«Тепловые сети» – 7156,0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Иные м/б трансферты в виде иных дотаций – 6232,0 тыс. руб.: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распределительный газопровод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с.Кузнечиха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– 1932,8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., 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Строительство распределительного газопровода для газоснабжения жилых домов по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ул.Луговая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, Полевая, Северная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д.Язлова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Осинского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района Пермского края – 199,2тыс.руб., Строительство распределительного газопровода для газоснабжения жилых домов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с.Устиново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Осинского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муниципального района Пермского края – 700,0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., Строительство распределительного газопровода для газоснабжения жилых домов района «Восточный»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г.Оса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Пермского края – 400,0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системы водоснабжения сельских поселений 3000,0 тыс. руб.: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Гремячинское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700,0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Комаровское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400,0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Пальское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500,0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Новозалесновское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с.п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200,0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., Горское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с.п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400,0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Паклинское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с.п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800,0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здания по адресу: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г.Оса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ул.Ленина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4а (МБУ ДО "ДШИ") – 792,5 тыс. руб.,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Устройство спортивных площадок – 2628,0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Приведение в нормативное состояние учреждений образования 7812,0 тыс. руб.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дорого – 4564,1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Приобретение автобуса в ДЮСШ – 1038,3тыс.руб.</a:t>
            </a:r>
          </a:p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2020 год 24808,8 тыс. руб. (8,0% от расходов):</a:t>
            </a:r>
          </a:p>
          <a:p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Инвест.программа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«Тепловые сети» – 6180,0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Иные м/б трансферты в виде иных дотаций – 6075,0 тыс. руб.:</a:t>
            </a:r>
          </a:p>
          <a:p>
            <a:pPr>
              <a:buFontTx/>
              <a:buChar char="-"/>
            </a:pP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Строительство распределительного газопровода для газоснабжения жилых домов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с.Устиново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Осинского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муниципального района Пермского края – 2025,0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., Строительство распределительного газопровода для газоснабжения жилых домов района «Восточный»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г.Оса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 Пермского края – 1050,0 </a:t>
            </a:r>
            <a:r>
              <a:rPr lang="ru-RU" altLang="ru-RU" dirty="0" err="1" smtClean="0"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dirty="0" smtClean="0">
                <a:ea typeface="Tahoma" pitchFamily="34" charset="0"/>
                <a:cs typeface="Times New Roman" pitchFamily="18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системы водоснабжения сельских поселений 3000,0 тыс. руб.: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Гремячинское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700,0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Комаровское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400,0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Пальское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с/п 500,0 тыс. руб.,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Новозалесновское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с.п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200,0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., Горское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с.п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400,0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Паклинское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с.п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– 800,0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defTabSz="91184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Приведение в нормативное состояние учреждений образования 7812,7 тыс. руб. </a:t>
            </a:r>
          </a:p>
          <a:p>
            <a:pPr defTabSz="91184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дорого – 4741,1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2021 год 24885,4тыс. руб. 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(8,0%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 расходов):</a:t>
            </a:r>
          </a:p>
          <a:p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Инвест.программа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«Тепловые сети» – 12128,0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Приведение в нормативное состояние учреждений образования 7812,7 тыс. руб.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Ремонт дорог – 4944,7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endParaRPr lang="ru-RU" altLang="ru-RU" sz="1400" dirty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928" indent="-286127" defTabSz="934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505" indent="-228899" defTabSz="934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307" indent="-228899" defTabSz="934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109" indent="-228899" defTabSz="9346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912" indent="-228899" defTabSz="934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714" indent="-228899" defTabSz="934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516" indent="-228899" defTabSz="934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1319" indent="-228899" defTabSz="9346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8C32E6-D34B-4350-8D1B-2C66450C0AA1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6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7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E2BB6-91A9-41BE-AFB9-3F74FDF5C289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0A7DB-E11A-4E54-BAAC-9A2D1C8893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8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D5AB9-FC1F-4128-A011-354DC39621FD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B39DE-A641-4967-8929-9DB701C8D1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7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1FD3E-4AE4-4909-8257-A286D4A8110D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6F2CB-7D19-4BBA-9CE6-99B74467B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94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0C6BE-7C1F-4D28-9C82-BF57D9BA9C76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C8421-67CB-4F4A-B085-2EB3D4D474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CDD74-899C-4FAB-96BD-715ADC0BEA67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9AB4B-8C0D-4E97-9A0F-324FB4FF37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4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73C45-D856-4022-8F13-A96EC8395197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A15A4-7EDC-4213-BBA8-1B180B4B24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32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E3B6E0-A634-450D-A7B2-A056D7A09D9A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088E4-803F-4D27-952E-1510CFB8C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11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2F5AE-B63A-4B2E-A9DD-98F857165D18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7B721-FD67-414B-990B-033CF23F88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8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8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F720F-8002-430A-B21C-23E4B070C98E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260A-2A6D-4EEC-82F8-D9B3DECFEC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8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1005E-9AB0-4E22-A1AA-BD40F09DCAE5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6812D-8EC9-4C43-940E-58BDC4070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F1CCF-F654-4D5C-9F87-871FCEC68530}" type="datetimeFigureOut">
              <a:rPr lang="ru-RU" smtClean="0"/>
              <a:pPr>
                <a:defRPr/>
              </a:pPr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25FD2-4658-4C2D-A2F8-DEEA7EB56D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647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98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5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7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78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71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9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64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93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90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7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3B6A-F3B9-46C4-BB01-77A19445A86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82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02AEF-6361-4FE7-9814-0B57C1DABB9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4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7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7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61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16.01.2019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7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1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jpe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80" y="1052736"/>
            <a:ext cx="8260784" cy="3890119"/>
          </a:xfrm>
        </p:spPr>
        <p:txBody>
          <a:bodyPr anchor="ctr"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направлениях бюджетной  и налоговой  политики  на 2019 год и на плановый период  2020  и  2021  годов.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 бюджетного планирования, </a:t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характеристиках бюджета Осинского муниципального района на 2019 год и на плановый период 2020 и 2021 годов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30239" cy="1268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" y="5661248"/>
            <a:ext cx="67306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Лариса Павловна</a:t>
            </a:r>
          </a:p>
          <a:p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финансово-аналитического управления</a:t>
            </a:r>
            <a:b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29754" y="3384430"/>
            <a:ext cx="7433545" cy="7413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</a:t>
            </a:r>
            <a:r>
              <a:rPr lang="ru-RU" dirty="0"/>
              <a:t>благоприятных условий для развития сельского хозяйства  и развития субъектов малого и среднего предпринимательства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57489" y="2535693"/>
            <a:ext cx="7505811" cy="7413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	повышение </a:t>
            </a:r>
            <a:r>
              <a:rPr lang="ru-RU" dirty="0" smtClean="0"/>
              <a:t>качества </a:t>
            </a:r>
            <a:r>
              <a:rPr lang="ru-RU" dirty="0"/>
              <a:t>дорожной инфраструктуры, актуализация градостроительной документации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19884" y="5237145"/>
            <a:ext cx="7843415" cy="7413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1903" y="4315164"/>
            <a:ext cx="7541397" cy="74131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дальнейшее развитие программно-целевых принципов планирования и управления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3988" y="1719088"/>
            <a:ext cx="8009313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сбалансированности бюджетов поселений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3579" y="908720"/>
            <a:ext cx="7989722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Times New Roman"/>
              </a:rPr>
              <a:t>бюджета</a:t>
            </a:r>
            <a:endParaRPr lang="ru-RU" dirty="0"/>
          </a:p>
        </p:txBody>
      </p:sp>
      <p:sp>
        <p:nvSpPr>
          <p:cNvPr id="3" name="Дуга 2"/>
          <p:cNvSpPr/>
          <p:nvPr/>
        </p:nvSpPr>
        <p:spPr>
          <a:xfrm>
            <a:off x="-684584" y="713444"/>
            <a:ext cx="2106488" cy="6027924"/>
          </a:xfrm>
          <a:prstGeom prst="arc">
            <a:avLst>
              <a:gd name="adj1" fmla="val 16757763"/>
              <a:gd name="adj2" fmla="val 4336772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22" y="92756"/>
            <a:ext cx="7620000" cy="620688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Основные  направления </a:t>
            </a:r>
            <a:br>
              <a:rPr lang="ru-RU" sz="3200" b="1" dirty="0" smtClean="0"/>
            </a:br>
            <a:r>
              <a:rPr lang="ru-RU" sz="3200" b="1" dirty="0" smtClean="0"/>
              <a:t>бюджетной  политики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684857" cy="1059048"/>
          </a:xfrm>
        </p:spPr>
      </p:pic>
      <p:sp>
        <p:nvSpPr>
          <p:cNvPr id="5" name="Овал 4"/>
          <p:cNvSpPr/>
          <p:nvPr/>
        </p:nvSpPr>
        <p:spPr>
          <a:xfrm>
            <a:off x="577535" y="908720"/>
            <a:ext cx="792088" cy="72008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64369" y="1719088"/>
            <a:ext cx="792088" cy="7413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222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1061446" y="2535693"/>
            <a:ext cx="792088" cy="7413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33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104427" y="3376526"/>
            <a:ext cx="792088" cy="7413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990765" y="4315164"/>
            <a:ext cx="792088" cy="7413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9956" y="5196300"/>
            <a:ext cx="815905" cy="78216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92361" y="1059048"/>
            <a:ext cx="32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17597" y="1879073"/>
            <a:ext cx="199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16866" y="270892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347528" y="35427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235024" y="44857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921633" y="53554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29772" y="1055521"/>
            <a:ext cx="6520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ea typeface="Times New Roman"/>
              </a:rPr>
              <a:t>сохранение социальной направленности </a:t>
            </a:r>
            <a:r>
              <a:rPr lang="ru-RU" sz="2200" b="1" dirty="0" smtClean="0">
                <a:ea typeface="Times New Roman"/>
              </a:rPr>
              <a:t>бюджета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53534" y="1879073"/>
            <a:ext cx="7109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/>
              <a:t>обеспечение сбалансированности бюджетов поселений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2410" y="2535694"/>
            <a:ext cx="683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повышение качества дорожной инфраструктуры, актуализация градостроительной документации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2409" y="3384430"/>
            <a:ext cx="7146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a typeface="Times New Roman"/>
              </a:rPr>
              <a:t>обеспечение </a:t>
            </a:r>
            <a:r>
              <a:rPr lang="ru-RU" sz="2200" b="1" dirty="0">
                <a:ea typeface="Times New Roman"/>
              </a:rPr>
              <a:t>бесперебойного функционирования </a:t>
            </a:r>
            <a:endParaRPr lang="ru-RU" sz="2200" b="1" dirty="0" smtClean="0">
              <a:ea typeface="Times New Roman"/>
            </a:endParaRPr>
          </a:p>
          <a:p>
            <a:r>
              <a:rPr lang="ru-RU" sz="2200" b="1" dirty="0" smtClean="0">
                <a:ea typeface="Times New Roman"/>
              </a:rPr>
              <a:t>коммунальной </a:t>
            </a:r>
            <a:r>
              <a:rPr lang="ru-RU" sz="2200" b="1" dirty="0">
                <a:ea typeface="Times New Roman"/>
              </a:rPr>
              <a:t>инфраструктуры района</a:t>
            </a:r>
            <a:endParaRPr lang="ru-RU" sz="2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764688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1772800" y="5054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660434" y="4315164"/>
            <a:ext cx="7736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поддержание устойчивости бюджета Осинского </a:t>
            </a:r>
            <a:endParaRPr lang="ru-RU" sz="2200" b="1" dirty="0" smtClean="0"/>
          </a:p>
          <a:p>
            <a:r>
              <a:rPr lang="ru-RU" sz="2200" b="1" dirty="0" smtClean="0"/>
              <a:t>муниципального </a:t>
            </a:r>
            <a:r>
              <a:rPr lang="ru-RU" sz="2200" b="1" dirty="0"/>
              <a:t>района на всем периоде планирования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82853" y="5237145"/>
            <a:ext cx="682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повышение открытости и прозрачности бюджетного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7205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564" y="0"/>
            <a:ext cx="8408436" cy="533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</a:t>
            </a:r>
            <a:endParaRPr lang="ru-RU" sz="2800" b="1" i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" y="16417"/>
            <a:ext cx="708518" cy="1031217"/>
          </a:xfr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69607229"/>
              </p:ext>
            </p:extLst>
          </p:nvPr>
        </p:nvGraphicFramePr>
        <p:xfrm>
          <a:off x="179512" y="908720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87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564" y="11219"/>
            <a:ext cx="8408436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 </a:t>
            </a:r>
            <a:b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600" b="1" i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4" y="16417"/>
            <a:ext cx="708518" cy="1031217"/>
          </a:xfrm>
        </p:spPr>
      </p:pic>
      <p:sp>
        <p:nvSpPr>
          <p:cNvPr id="6" name="TextBox 5"/>
          <p:cNvSpPr txBox="1"/>
          <p:nvPr/>
        </p:nvSpPr>
        <p:spPr>
          <a:xfrm>
            <a:off x="4680780" y="6081475"/>
            <a:ext cx="424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физ.культуры, спорта и формирование ЗОЖ в ОМР»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724" y="3571284"/>
            <a:ext cx="2709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«Культура ОМР»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020" y="6204586"/>
            <a:ext cx="4139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здравоохранения в ОМР»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586" y="3567642"/>
            <a:ext cx="440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системы образования  ОМР»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7462626"/>
              </p:ext>
            </p:extLst>
          </p:nvPr>
        </p:nvGraphicFramePr>
        <p:xfrm>
          <a:off x="33916" y="1196752"/>
          <a:ext cx="4488160" cy="237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120275"/>
              </p:ext>
            </p:extLst>
          </p:nvPr>
        </p:nvGraphicFramePr>
        <p:xfrm>
          <a:off x="4513534" y="3841442"/>
          <a:ext cx="4488160" cy="220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71056561"/>
              </p:ext>
            </p:extLst>
          </p:nvPr>
        </p:nvGraphicFramePr>
        <p:xfrm>
          <a:off x="105924" y="3909838"/>
          <a:ext cx="4344144" cy="218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65274077"/>
              </p:ext>
            </p:extLst>
          </p:nvPr>
        </p:nvGraphicFramePr>
        <p:xfrm>
          <a:off x="4403626" y="1034071"/>
          <a:ext cx="4796027" cy="249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310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150"/>
            <a:ext cx="720080" cy="1125125"/>
          </a:xfrm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Картинки по запросу муниципальная услуга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580914" cy="15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реконструкция зданий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37525"/>
            <a:ext cx="2493766" cy="15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1" y="5259299"/>
            <a:ext cx="2736304" cy="1385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доля расходов (88%) предусмотрена на оказание муниципальных услуг (ДШИ, ЦНК, МЦБ)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28031,2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3848" y="5277315"/>
            <a:ext cx="2952328" cy="1395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(Ремонт здания ДШИ по </a:t>
            </a:r>
            <a:r>
              <a:rPr lang="ru-RU" sz="1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4а) (2,5%)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792,5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07158" y="5273162"/>
            <a:ext cx="2393691" cy="1399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культурных мероприятий (9,5%)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3147,8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Картинки по запросу Организация и проведение районных и молодежных конкурсов фот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17157"/>
            <a:ext cx="2428649" cy="15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67982693"/>
              </p:ext>
            </p:extLst>
          </p:nvPr>
        </p:nvGraphicFramePr>
        <p:xfrm>
          <a:off x="33915" y="1196752"/>
          <a:ext cx="8766933" cy="237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219998"/>
            <a:ext cx="782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Осинского муниципального района»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19755" cy="420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Значимые мероприятия 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культуры в 2019 году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475708"/>
              </p:ext>
            </p:extLst>
          </p:nvPr>
        </p:nvGraphicFramePr>
        <p:xfrm>
          <a:off x="0" y="404664"/>
          <a:ext cx="90364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9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5820" y="0"/>
            <a:ext cx="8478180" cy="11247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 и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здорового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жизни в Осинском муниципальном районе»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5150"/>
            <a:ext cx="720080" cy="1125125"/>
          </a:xfrm>
        </p:spPr>
      </p:pic>
      <p:sp>
        <p:nvSpPr>
          <p:cNvPr id="7" name="TextBox 6"/>
          <p:cNvSpPr txBox="1"/>
          <p:nvPr/>
        </p:nvSpPr>
        <p:spPr>
          <a:xfrm>
            <a:off x="4932040" y="15567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14" descr="IMG_60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01" y="3570836"/>
            <a:ext cx="209413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01" y="5174444"/>
            <a:ext cx="2091182" cy="142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3585" y="3570836"/>
            <a:ext cx="5021016" cy="266647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площадок (Коррекционная школа, ООШ Гремяча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2628,0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и проведение спортивных </a:t>
            </a:r>
            <a:r>
              <a:rPr lang="ru-RU" sz="20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2635,0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42" y="4385005"/>
            <a:ext cx="1828095" cy="125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65806745"/>
              </p:ext>
            </p:extLst>
          </p:nvPr>
        </p:nvGraphicFramePr>
        <p:xfrm>
          <a:off x="233585" y="1052736"/>
          <a:ext cx="8627515" cy="220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140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22331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Значимые мероприятия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культуры в 2019 году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811164"/>
              </p:ext>
            </p:extLst>
          </p:nvPr>
        </p:nvGraphicFramePr>
        <p:xfrm>
          <a:off x="0" y="1052736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2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3838689"/>
            <a:ext cx="54620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подпрограммы:</a:t>
            </a:r>
          </a:p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специалистов с высшим образованием, трудоустроившихся после завершения обучения ФГБОУ ВО ПГМУ им. академика Е.А. Вагнера Минздрава России в ГБУЗ ПК «Осинская центральная районная больница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4230" y="2154017"/>
            <a:ext cx="5427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16" y="116632"/>
            <a:ext cx="1415533" cy="131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907" y="1292629"/>
            <a:ext cx="8813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«Кадровое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обеспечение системы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здравоохранения»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1408" y="5085184"/>
            <a:ext cx="2556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908" y="100589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здравоохранения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Осинском муниципальном районе»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9" descr="студенты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38" y="4221088"/>
            <a:ext cx="2846349" cy="226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15342080"/>
              </p:ext>
            </p:extLst>
          </p:nvPr>
        </p:nvGraphicFramePr>
        <p:xfrm>
          <a:off x="121539" y="2154017"/>
          <a:ext cx="8681141" cy="180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93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762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971550" y="115888"/>
            <a:ext cx="7726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467519" y="3577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«РАЗВИТИЕ СИСТЕМЫ ОБРАЗОВАНИЯ ОСИНСКОГО МУНИЦИПАЛЬНОГО РАЙОНА»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346761"/>
              </p:ext>
            </p:extLst>
          </p:nvPr>
        </p:nvGraphicFramePr>
        <p:xfrm>
          <a:off x="449861" y="2033992"/>
          <a:ext cx="8240713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05926" y="1147289"/>
            <a:ext cx="864076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комплексное и эффективное развитие муниципальной системы образования, обеспечивающее повышение доступности и качества образования</a:t>
            </a:r>
          </a:p>
        </p:txBody>
      </p:sp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827" y="3861048"/>
            <a:ext cx="2160587" cy="10302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 rotWithShape="1">
          <a:blip r:embed="rId6"/>
          <a:srcRect l="7051" t="15433" r="16558" b="21844"/>
          <a:stretch/>
        </p:blipFill>
        <p:spPr bwMode="auto">
          <a:xfrm>
            <a:off x="3419526" y="3900628"/>
            <a:ext cx="2160587" cy="11493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 rotWithShape="1">
          <a:blip r:embed="rId7"/>
          <a:srcRect l="7718" t="10722" r="17282" b="21846"/>
          <a:stretch/>
        </p:blipFill>
        <p:spPr bwMode="auto">
          <a:xfrm>
            <a:off x="6366085" y="3923204"/>
            <a:ext cx="1800225" cy="11398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9338" y="5013176"/>
            <a:ext cx="2746478" cy="17352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доля расходов 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88%)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на оказание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(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106 391,6т.р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3675" y="5160887"/>
            <a:ext cx="2592288" cy="1587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учреждений образования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(7%)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7812,1т.р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66085" y="5149342"/>
            <a:ext cx="2580603" cy="15991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590,0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Непрограммные 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2770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Проведение культурно-массовых мероприятий некоммерческими организациями (9 организаций)      – </a:t>
            </a:r>
            <a:r>
              <a:rPr lang="ru-RU" sz="2400" b="1" dirty="0" smtClean="0"/>
              <a:t>878,0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sz="2400" b="1" dirty="0" smtClean="0"/>
          </a:p>
          <a:p>
            <a:r>
              <a:rPr lang="ru-RU" sz="2400" dirty="0" smtClean="0"/>
              <a:t>Обеспечение работников бюджетных учреждений путевками на санаторно-курортное лечение (20 путевок)   – </a:t>
            </a:r>
            <a:r>
              <a:rPr lang="ru-RU" sz="2400" b="1" dirty="0" smtClean="0"/>
              <a:t>100,8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Пенсионное обеспечение за выслугу лет муниципальным служащим  (66 человек) –  </a:t>
            </a:r>
            <a:r>
              <a:rPr lang="ru-RU" sz="2400" b="1" dirty="0" smtClean="0"/>
              <a:t>2689,7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3784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5400000">
            <a:off x="1304838" y="1505584"/>
            <a:ext cx="694387" cy="4967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303" y="2073641"/>
            <a:ext cx="3370577" cy="1355360"/>
          </a:xfrm>
          <a:prstGeom prst="rect">
            <a:avLst/>
          </a:prstGeom>
          <a:solidFill>
            <a:srgbClr val="FF996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526" y="0"/>
            <a:ext cx="8077962" cy="99412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Основные направления налоговой политики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2" y="0"/>
            <a:ext cx="621883" cy="843050"/>
          </a:xfrm>
        </p:spPr>
      </p:pic>
      <p:sp>
        <p:nvSpPr>
          <p:cNvPr id="7" name="TextBox 6"/>
          <p:cNvSpPr txBox="1"/>
          <p:nvPr/>
        </p:nvSpPr>
        <p:spPr>
          <a:xfrm>
            <a:off x="118845" y="2102289"/>
            <a:ext cx="334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Развитие налогового потенциала</a:t>
            </a:r>
          </a:p>
          <a:p>
            <a:pPr algn="ctr"/>
            <a:r>
              <a:rPr lang="ru-RU" sz="2000" b="1" dirty="0" smtClean="0"/>
              <a:t>Осинского муниципального</a:t>
            </a:r>
          </a:p>
          <a:p>
            <a:pPr algn="ctr"/>
            <a:r>
              <a:rPr lang="ru-RU" sz="2000" b="1" dirty="0" smtClean="0"/>
              <a:t> района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293103" y="1464822"/>
            <a:ext cx="644623" cy="47705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9" y="2025656"/>
            <a:ext cx="3305522" cy="19941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070462"/>
            <a:ext cx="34918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/>
              <a:t>Реализация комплекса мер и осуществление </a:t>
            </a:r>
            <a:r>
              <a:rPr lang="ru-RU" sz="2000" b="1" dirty="0"/>
              <a:t>постоянного </a:t>
            </a:r>
            <a:r>
              <a:rPr lang="ru-RU" sz="2000" b="1" dirty="0" smtClean="0"/>
              <a:t>мониторинга </a:t>
            </a:r>
            <a:r>
              <a:rPr lang="ru-RU" sz="2000" b="1" dirty="0"/>
              <a:t>обеспечения своевременного и полного поступления в бюджет района налогов, сборов и иных обязательных платежей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996951">
            <a:off x="2758014" y="2462440"/>
            <a:ext cx="2489119" cy="3772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799037">
            <a:off x="3699758" y="2823552"/>
            <a:ext cx="3337932" cy="4551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90307" y="4734212"/>
            <a:ext cx="4017218" cy="16915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32178" y="5005624"/>
            <a:ext cx="3733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Повышение </a:t>
            </a:r>
            <a:r>
              <a:rPr lang="ru-RU" sz="2000" b="1" dirty="0"/>
              <a:t>качества администрирования </a:t>
            </a:r>
            <a:r>
              <a:rPr lang="ru-RU" sz="2000" b="1" dirty="0" smtClean="0"/>
              <a:t>доходов</a:t>
            </a:r>
          </a:p>
          <a:p>
            <a:pPr algn="ctr"/>
            <a:r>
              <a:rPr lang="ru-RU" sz="2000" b="1" dirty="0" smtClean="0"/>
              <a:t>районного </a:t>
            </a:r>
            <a:r>
              <a:rPr lang="ru-RU" sz="2000" b="1" dirty="0"/>
              <a:t>бюджета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5288" y="836712"/>
            <a:ext cx="8749200" cy="5760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Задача – мобилизация всех возможных доходов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75587"/>
            <a:ext cx="4733063" cy="158417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</a:rPr>
              <a:t>эффективности системы налоговых льгот и пониженных ставок по местным налогам за счет регулярного проведения комплексной оценки эффективности льгот</a:t>
            </a:r>
          </a:p>
        </p:txBody>
      </p:sp>
    </p:spTree>
    <p:extLst>
      <p:ext uri="{BB962C8B-B14F-4D97-AF65-F5344CB8AC3E}">
        <p14:creationId xmlns:p14="http://schemas.microsoft.com/office/powerpoint/2010/main" val="7950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65823"/>
              </p:ext>
            </p:extLst>
          </p:nvPr>
        </p:nvGraphicFramePr>
        <p:xfrm>
          <a:off x="251520" y="1124744"/>
          <a:ext cx="87849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7470" y="260648"/>
            <a:ext cx="6290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Обеспечение сбалансированности бюджетов поселений</a:t>
            </a:r>
            <a:endParaRPr lang="ru-RU" sz="2800" b="1" i="1" u="sng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949244"/>
              </p:ext>
            </p:extLst>
          </p:nvPr>
        </p:nvGraphicFramePr>
        <p:xfrm>
          <a:off x="107504" y="142503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7470" cy="193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Бюджетная обеспеченность до распределения дотации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64886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Бюджетная обеспеченность после распределения дотации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527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9"/>
          <p:cNvGraphicFramePr>
            <a:graphicFrameLocks/>
          </p:cNvGraphicFramePr>
          <p:nvPr/>
        </p:nvGraphicFramePr>
        <p:xfrm>
          <a:off x="665163" y="1239838"/>
          <a:ext cx="7870825" cy="550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302625" cy="1000125"/>
          </a:xfrm>
        </p:spPr>
        <p:txBody>
          <a:bodyPr/>
          <a:lstStyle/>
          <a:p>
            <a:pPr marL="0" indent="0" algn="ctr">
              <a:lnSpc>
                <a:spcPts val="3500"/>
              </a:lnSpc>
              <a:buNone/>
              <a:defRPr/>
            </a:pP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инансовая помощь бюджетам поселений на 2018-2021 годы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46525" y="6669088"/>
            <a:ext cx="43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090467" y="6586904"/>
            <a:ext cx="144016" cy="144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656" name="TextBox 19"/>
          <p:cNvSpPr txBox="1">
            <a:spLocks noChangeArrowheads="1"/>
          </p:cNvSpPr>
          <p:nvPr/>
        </p:nvSpPr>
        <p:spPr bwMode="auto">
          <a:xfrm>
            <a:off x="4600575" y="6443663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alt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роста/снижения</a:t>
            </a: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%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717800" y="2560638"/>
            <a:ext cx="757238" cy="330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24"/>
          <p:cNvSpPr txBox="1">
            <a:spLocks noChangeArrowheads="1"/>
          </p:cNvSpPr>
          <p:nvPr/>
        </p:nvSpPr>
        <p:spPr bwMode="auto">
          <a:xfrm rot="-1352006">
            <a:off x="2646363" y="2266950"/>
            <a:ext cx="80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+4394,9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11688" y="2560638"/>
            <a:ext cx="758825" cy="3635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24"/>
          <p:cNvSpPr txBox="1">
            <a:spLocks noChangeArrowheads="1"/>
          </p:cNvSpPr>
          <p:nvPr/>
        </p:nvSpPr>
        <p:spPr bwMode="auto">
          <a:xfrm rot="1680603">
            <a:off x="4684713" y="2333625"/>
            <a:ext cx="741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-8392,6</a:t>
            </a:r>
          </a:p>
        </p:txBody>
      </p:sp>
    </p:spTree>
    <p:extLst>
      <p:ext uri="{BB962C8B-B14F-4D97-AF65-F5344CB8AC3E}">
        <p14:creationId xmlns:p14="http://schemas.microsoft.com/office/powerpoint/2010/main" val="27600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62"/>
            <a:ext cx="735722" cy="123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6086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5"/>
          <p:cNvSpPr>
            <a:spLocks noChangeArrowheads="1"/>
          </p:cNvSpPr>
          <p:nvPr/>
        </p:nvSpPr>
        <p:spPr bwMode="auto">
          <a:xfrm>
            <a:off x="107505" y="270"/>
            <a:ext cx="9036495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дорожной инфраструктуры </a:t>
            </a:r>
            <a:endParaRPr lang="ru-RU" altLang="ru-RU" sz="25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300" b="1" u="sng" dirty="0" smtClean="0">
              <a:solidFill>
                <a:srgbClr val="2F2B20"/>
              </a:solidFill>
              <a:latin typeface="Times New Roman"/>
              <a:ea typeface="Calibri"/>
            </a:endParaRPr>
          </a:p>
          <a:p>
            <a:pPr algn="ctr" eaLnBrk="1" hangingPunct="1"/>
            <a:r>
              <a:rPr lang="ru-RU" sz="2300" dirty="0" smtClean="0">
                <a:solidFill>
                  <a:srgbClr val="2F2B20"/>
                </a:solidFill>
                <a:latin typeface="Times New Roman"/>
                <a:ea typeface="Calibri"/>
              </a:rPr>
              <a:t>Реализуется через Муниципальную программу </a:t>
            </a:r>
            <a:r>
              <a:rPr lang="ru-RU" sz="2300" dirty="0">
                <a:solidFill>
                  <a:srgbClr val="2F2B20"/>
                </a:solidFill>
                <a:latin typeface="Times New Roman"/>
                <a:ea typeface="Calibri"/>
              </a:rPr>
              <a:t>«Развитие транспортной системы </a:t>
            </a:r>
            <a:r>
              <a:rPr lang="ru-RU" sz="2300" dirty="0" smtClean="0">
                <a:solidFill>
                  <a:srgbClr val="2F2B20"/>
                </a:solidFill>
                <a:latin typeface="Times New Roman"/>
                <a:ea typeface="Calibri"/>
              </a:rPr>
              <a:t>Осинского </a:t>
            </a:r>
            <a:r>
              <a:rPr lang="ru-RU" sz="2300" dirty="0">
                <a:solidFill>
                  <a:srgbClr val="2F2B20"/>
                </a:solidFill>
                <a:latin typeface="Times New Roman"/>
                <a:ea typeface="Calibri"/>
              </a:rPr>
              <a:t>муниципального района»</a:t>
            </a:r>
            <a:endParaRPr lang="ru-RU" sz="2300" dirty="0" smtClean="0">
              <a:solidFill>
                <a:srgbClr val="2F2B20"/>
              </a:solidFill>
              <a:latin typeface="Times New Roman"/>
              <a:ea typeface="Calibri"/>
            </a:endParaRPr>
          </a:p>
          <a:p>
            <a:pPr algn="ctr" eaLnBrk="1" hangingPunct="1"/>
            <a:r>
              <a:rPr lang="ru-RU" sz="2400" b="1" i="1" u="sng" dirty="0">
                <a:solidFill>
                  <a:srgbClr val="2F2B20"/>
                </a:solidFill>
                <a:latin typeface="Times New Roman"/>
                <a:ea typeface="Calibri"/>
              </a:rPr>
              <a:t>Задача </a:t>
            </a:r>
            <a:r>
              <a:rPr lang="ru-RU" sz="2400" b="1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– </a:t>
            </a:r>
            <a:r>
              <a:rPr lang="ru-RU" sz="2400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улучшение </a:t>
            </a:r>
            <a:r>
              <a:rPr lang="ru-RU" sz="2400" i="1" u="sng" dirty="0">
                <a:solidFill>
                  <a:srgbClr val="2F2B20"/>
                </a:solidFill>
                <a:latin typeface="Times New Roman"/>
                <a:ea typeface="Calibri"/>
              </a:rPr>
              <a:t>транспортно-эксплуатационного </a:t>
            </a:r>
            <a:r>
              <a:rPr lang="ru-RU" sz="2400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                    состояния сети </a:t>
            </a:r>
            <a:r>
              <a:rPr lang="ru-RU" sz="2400" i="1" u="sng" dirty="0">
                <a:solidFill>
                  <a:srgbClr val="2F2B20"/>
                </a:solidFill>
                <a:latin typeface="Times New Roman"/>
                <a:ea typeface="Calibri"/>
              </a:rPr>
              <a:t>автомобильных </a:t>
            </a:r>
            <a:r>
              <a:rPr lang="ru-RU" sz="2400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дорог – </a:t>
            </a:r>
            <a:r>
              <a:rPr lang="ru-RU" sz="2400" b="1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20 017,7</a:t>
            </a:r>
            <a:r>
              <a:rPr lang="ru-RU" sz="2400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 </a:t>
            </a:r>
            <a:r>
              <a:rPr lang="ru-RU" sz="2200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тыс. руб.:</a:t>
            </a:r>
          </a:p>
          <a:p>
            <a:pPr algn="ctr" eaLnBrk="1" hangingPunct="1"/>
            <a:endParaRPr lang="ru-RU" sz="2200" i="1" u="sng" dirty="0" smtClean="0">
              <a:solidFill>
                <a:srgbClr val="2F2B20"/>
              </a:solidFill>
              <a:latin typeface="Times New Roman"/>
              <a:ea typeface="Calibri"/>
            </a:endParaRPr>
          </a:p>
          <a:p>
            <a:pPr marL="342900" indent="-342900" eaLnBrk="1" hangingPunct="1">
              <a:buFontTx/>
              <a:buChar char="-"/>
            </a:pPr>
            <a:r>
              <a:rPr lang="ru-RU" alt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искусственных сооружений </a:t>
            </a:r>
          </a:p>
          <a:p>
            <a:pPr eaLnBrk="1" hangingPunct="1"/>
            <a:r>
              <a:rPr lang="ru-RU" alt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них –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15 453,5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154,37 км.),</a:t>
            </a:r>
          </a:p>
          <a:p>
            <a:pPr marL="342900" lvl="0" indent="-342900" eaLnBrk="1" fontAlgn="ctr" hangingPunct="1">
              <a:buFontTx/>
              <a:buChar char="-"/>
            </a:pP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емонт дорог 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4 564,2 </a:t>
            </a:r>
            <a:r>
              <a: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ru-RU" altLang="ru-RU" sz="23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ru-RU" altLang="ru-RU" sz="2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au-19\Desktop\650x366-67d4483cee06f8c78abc.194ab9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86086"/>
            <a:ext cx="360040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539552" y="764704"/>
            <a:ext cx="81570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доступного и комфортного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транспортного обслуживания населения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 поселениями 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границах Осинского муниципального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 –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7 594,5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тыс. руб.: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регулярных </a:t>
            </a:r>
            <a:r>
              <a:rPr lang="ru-RU" altLang="ru-RU" sz="24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7 574,5 </a:t>
            </a:r>
            <a:r>
              <a:rPr lang="ru-RU" alt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 eaLnBrk="1" hangingPunct="1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 организации перевозок пассажиров автомобильным 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транспортом 20,0 тыс. руб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3525698"/>
            <a:ext cx="3096343" cy="24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:\Бюджетный отдел\Ольга\f28d73d411cdf98613efde52acbb14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7971"/>
            <a:ext cx="3234425" cy="27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2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4" y="260648"/>
            <a:ext cx="742737" cy="12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6002" y="-26987"/>
            <a:ext cx="835799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300" b="1" i="1" u="sng" dirty="0" smtClean="0">
              <a:solidFill>
                <a:srgbClr val="2F2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300" b="1" i="1" u="sng" dirty="0" smtClean="0">
                <a:solidFill>
                  <a:srgbClr val="2F2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2300" b="1" i="1" u="sng" dirty="0">
                <a:solidFill>
                  <a:srgbClr val="2F2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 </a:t>
            </a:r>
            <a:r>
              <a:rPr lang="ru-RU" sz="2300" b="1" i="1" u="sng" dirty="0" smtClean="0">
                <a:solidFill>
                  <a:srgbClr val="2F2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  <a:endParaRPr lang="ru-RU" sz="2300" b="1" i="1" u="sng" dirty="0">
              <a:solidFill>
                <a:srgbClr val="2F2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через Муниципальную программу</a:t>
            </a:r>
          </a:p>
          <a:p>
            <a:pPr algn="ctr">
              <a:defRPr/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«Совершенствование градостроительной деятельности Осинского муниципального района»</a:t>
            </a:r>
          </a:p>
          <a:p>
            <a:pPr algn="ctr">
              <a:defRPr/>
            </a:pPr>
            <a:endParaRPr lang="ru-RU" sz="2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10"/>
          <p:cNvSpPr>
            <a:spLocks noChangeArrowheads="1"/>
          </p:cNvSpPr>
          <p:nvPr/>
        </p:nvSpPr>
        <p:spPr bwMode="auto">
          <a:xfrm>
            <a:off x="188896" y="1206401"/>
            <a:ext cx="8847599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endParaRPr lang="ru-RU" altLang="ru-RU" sz="23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altLang="ru-RU" sz="24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altLang="ru-RU" sz="26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/>
            <a:r>
              <a:rPr lang="ru-RU" altLang="ru-RU" sz="26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alt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26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актуальными документами </a:t>
            </a:r>
            <a:r>
              <a:rPr lang="ru-RU" altLang="ru-RU" sz="2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градостроительной деятельности:</a:t>
            </a:r>
            <a:endParaRPr lang="ru-RU" alt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346502" y="3646645"/>
            <a:ext cx="6120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/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endParaRPr lang="ru-RU" alt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/>
          <a:stretch/>
        </p:blipFill>
        <p:spPr>
          <a:xfrm>
            <a:off x="6012160" y="3415889"/>
            <a:ext cx="2569985" cy="22211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1" y="3452518"/>
            <a:ext cx="46085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внесение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изменений в схему территориального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планирования   (2019 год) -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630,0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084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5" y="0"/>
            <a:ext cx="62914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3662" y="22385"/>
            <a:ext cx="83579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бесперебойного функционирования коммунальной инфраструктуры района  </a:t>
            </a:r>
          </a:p>
          <a:p>
            <a:pPr algn="ctr"/>
            <a:r>
              <a:rPr lang="ru-RU" sz="26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(14988,0 тыс. руб.)</a:t>
            </a:r>
            <a:endParaRPr lang="ru-RU" sz="2600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Прямоугольник 10"/>
          <p:cNvSpPr>
            <a:spLocks noChangeArrowheads="1"/>
          </p:cNvSpPr>
          <p:nvPr/>
        </p:nvSpPr>
        <p:spPr bwMode="auto">
          <a:xfrm>
            <a:off x="1763688" y="1052514"/>
            <a:ext cx="777686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endParaRPr lang="ru-RU" altLang="ru-RU" sz="2000" dirty="0" smtClean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400" dirty="0" smtClean="0">
                <a:latin typeface="Times New Roman"/>
                <a:ea typeface="Times New Roman"/>
              </a:rPr>
              <a:t>-</a:t>
            </a:r>
            <a:r>
              <a:rPr lang="ru-RU" sz="2200" dirty="0" smtClean="0">
                <a:latin typeface="Times New Roman"/>
                <a:ea typeface="Times New Roman"/>
              </a:rPr>
              <a:t>Ремонт </a:t>
            </a:r>
            <a:r>
              <a:rPr lang="ru-RU" sz="2200" dirty="0">
                <a:latin typeface="Times New Roman"/>
                <a:ea typeface="Times New Roman"/>
              </a:rPr>
              <a:t>объектов водоснабжения (концессия)</a:t>
            </a:r>
            <a:r>
              <a:rPr lang="ru-RU" altLang="ru-RU" sz="22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сельских поселений  </a:t>
            </a:r>
            <a:r>
              <a:rPr lang="ru-RU" altLang="ru-RU" sz="2200" b="1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3000,0</a:t>
            </a:r>
            <a:r>
              <a:rPr lang="ru-RU" altLang="ru-RU" sz="22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тыс. руб. 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Горское с/п 900,0 тыс. руб., 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Гремячинское </a:t>
            </a:r>
            <a:r>
              <a:rPr lang="ru-RU" altLang="ru-RU"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с/п 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700,0 тыс. руб., Комаровское </a:t>
            </a:r>
            <a:r>
              <a:rPr lang="ru-RU" altLang="ru-RU"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с/п 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400,0 тыс. руб., Новозалесновское </a:t>
            </a:r>
            <a:r>
              <a:rPr lang="ru-RU" altLang="ru-RU" sz="2000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с/п 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200,0 тыс. руб., Паклинское с/п 800,0 </a:t>
            </a:r>
            <a:r>
              <a:rPr lang="ru-RU" altLang="ru-RU" sz="2000" dirty="0" err="1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000" dirty="0" smtClean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buFont typeface="Arial" charset="0"/>
              <a:buChar char="•"/>
            </a:pPr>
            <a:endParaRPr lang="ru-RU" altLang="ru-RU" u="sng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1798737" y="2852936"/>
            <a:ext cx="752579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-Распределительный газопровод с.Кузнечиха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1932,8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-Распределительный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ул.Луговая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Полевая, Северная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д.Язлова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199,2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0" indent="0" eaLnBrk="1" hangingPunct="1"/>
            <a:r>
              <a:rPr lang="ru-RU" sz="2200" dirty="0" smtClean="0">
                <a:latin typeface="Times New Roman"/>
                <a:ea typeface="Times New Roman"/>
              </a:rPr>
              <a:t>-Распределительный газопровод </a:t>
            </a:r>
            <a:r>
              <a:rPr lang="ru-RU" sz="2200" dirty="0" err="1" smtClean="0">
                <a:latin typeface="Times New Roman"/>
                <a:ea typeface="Times New Roman"/>
              </a:rPr>
              <a:t>с.Устиново</a:t>
            </a:r>
            <a:r>
              <a:rPr lang="ru-RU" sz="2200" dirty="0" smtClean="0">
                <a:latin typeface="Times New Roman"/>
                <a:ea typeface="Times New Roman"/>
              </a:rPr>
              <a:t> </a:t>
            </a:r>
            <a:r>
              <a:rPr lang="ru-RU" sz="2200" b="1" dirty="0" smtClean="0">
                <a:latin typeface="Times New Roman"/>
                <a:ea typeface="Times New Roman"/>
              </a:rPr>
              <a:t>700,0</a:t>
            </a:r>
            <a:r>
              <a:rPr lang="ru-RU" sz="2400" dirty="0" smtClean="0">
                <a:latin typeface="Times New Roman"/>
                <a:ea typeface="Times New Roman"/>
              </a:rPr>
              <a:t> </a:t>
            </a:r>
            <a:r>
              <a:rPr lang="ru-RU" sz="22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0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b="1" dirty="0">
                <a:solidFill>
                  <a:srgbClr val="2F2B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r>
              <a:rPr lang="ru-RU" sz="2200" dirty="0" smtClean="0">
                <a:latin typeface="Times New Roman"/>
                <a:ea typeface="Times New Roman"/>
              </a:rPr>
              <a:t>-Распределительный газопровод район </a:t>
            </a:r>
            <a:r>
              <a:rPr lang="ru-RU" sz="2200" dirty="0">
                <a:latin typeface="Times New Roman"/>
                <a:ea typeface="Times New Roman"/>
              </a:rPr>
              <a:t>«Восточный» </a:t>
            </a:r>
            <a:r>
              <a:rPr lang="ru-RU" sz="2200" dirty="0" smtClean="0">
                <a:latin typeface="Times New Roman"/>
                <a:ea typeface="Times New Roman"/>
              </a:rPr>
              <a:t>г.Оса </a:t>
            </a:r>
            <a:r>
              <a:rPr lang="ru-RU" sz="2200" b="1" dirty="0" smtClean="0">
                <a:latin typeface="Times New Roman"/>
                <a:ea typeface="Times New Roman"/>
              </a:rPr>
              <a:t>400,0 </a:t>
            </a:r>
            <a:r>
              <a:rPr lang="ru-RU" sz="2200" dirty="0" smtClean="0">
                <a:latin typeface="Times New Roman"/>
                <a:ea typeface="Times New Roman"/>
              </a:rPr>
              <a:t>тыс. руб.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endParaRPr lang="ru-RU" altLang="ru-RU" sz="2200" u="sng" dirty="0">
              <a:solidFill>
                <a:srgbClr val="2F2B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рямоугольник 12"/>
          <p:cNvSpPr>
            <a:spLocks noChangeArrowheads="1"/>
          </p:cNvSpPr>
          <p:nvPr/>
        </p:nvSpPr>
        <p:spPr bwMode="auto">
          <a:xfrm>
            <a:off x="1798737" y="5013176"/>
            <a:ext cx="752579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-Субсидии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предупреждение банкротства и восстановления платежеспособности МУП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«Тепловые сети»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1600,0</a:t>
            </a:r>
            <a:r>
              <a:rPr lang="ru-RU" altLang="ru-RU" sz="22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2200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/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программы в сфере теплоснабжения МУП «Тепловые сети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7156,0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altLang="ru-RU" sz="2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Бусовикова Надежда С\Desktop\70214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" y="1412776"/>
            <a:ext cx="176028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au-4\Desktop\ga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" y="3133539"/>
            <a:ext cx="1745579" cy="163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u-4\Desktop\gallery!7y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176368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8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Поддержание устойчивости бюджета</a:t>
            </a:r>
            <a:endParaRPr lang="ru-RU" sz="32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16628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3662363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318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93590" cy="1143000"/>
          </a:xfrm>
        </p:spPr>
        <p:txBody>
          <a:bodyPr/>
          <a:lstStyle/>
          <a:p>
            <a:pPr algn="ctr"/>
            <a:r>
              <a:rPr lang="ru-RU" altLang="ru-RU" sz="2800" b="1" i="1" u="sng" dirty="0" smtClean="0">
                <a:solidFill>
                  <a:schemeClr val="tx1"/>
                </a:solidFill>
              </a:rPr>
              <a:t>Повышение открытости и прозрачности </a:t>
            </a:r>
            <a:br>
              <a:rPr lang="ru-RU" altLang="ru-RU" sz="2800" b="1" i="1" u="sng" dirty="0" smtClean="0">
                <a:solidFill>
                  <a:schemeClr val="tx1"/>
                </a:solidFill>
              </a:rPr>
            </a:br>
            <a:r>
              <a:rPr lang="ru-RU" altLang="ru-RU" sz="2800" b="1" i="1" u="sng" dirty="0" smtClean="0">
                <a:solidFill>
                  <a:schemeClr val="tx1"/>
                </a:solidFill>
              </a:rPr>
              <a:t>бюджетного процесса</a:t>
            </a:r>
          </a:p>
        </p:txBody>
      </p:sp>
      <p:sp>
        <p:nvSpPr>
          <p:cNvPr id="5222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F9689839-7263-4F73-B06F-2BC50E8726D4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27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4656138"/>
            <a:ext cx="7416800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rgbClr val="AE422C"/>
                </a:solidFill>
                <a:latin typeface="Times New Roman" pitchFamily="18" charset="0"/>
                <a:cs typeface="Times New Roman" pitchFamily="18" charset="0"/>
              </a:rPr>
              <a:t>Ждем Вас по адресу: </a:t>
            </a:r>
            <a:endParaRPr lang="en-US" sz="4400" b="1" kern="0" dirty="0">
              <a:solidFill>
                <a:srgbClr val="AE422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kern="0" dirty="0" smtClean="0">
                <a:solidFill>
                  <a:srgbClr val="AE422C"/>
                </a:solidFill>
                <a:latin typeface="Times New Roman" pitchFamily="18" charset="0"/>
                <a:cs typeface="Times New Roman" pitchFamily="18" charset="0"/>
              </a:rPr>
              <a:t>fauosa.ru</a:t>
            </a:r>
            <a:endParaRPr lang="ru-RU" kern="0" dirty="0">
              <a:solidFill>
                <a:srgbClr val="AE422C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AE422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7" r="1374" b="69433"/>
          <a:stretch/>
        </p:blipFill>
        <p:spPr bwMode="auto">
          <a:xfrm>
            <a:off x="0" y="1556792"/>
            <a:ext cx="91440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771800" y="3429000"/>
            <a:ext cx="1800200" cy="792088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34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620000" cy="2952328"/>
          </a:xfrm>
        </p:spPr>
        <p:txBody>
          <a:bodyPr/>
          <a:lstStyle/>
          <a:p>
            <a:pPr algn="ctr"/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Спасибо</a:t>
            </a:r>
            <a:b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6">
                    <a:lumMod val="50000"/>
                  </a:schemeClr>
                </a:solidFill>
              </a:rPr>
              <a:t>за внимание!</a:t>
            </a:r>
            <a:endParaRPr lang="ru-RU" sz="7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0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2700338" y="333375"/>
            <a:ext cx="5986462" cy="1631950"/>
          </a:xfrm>
        </p:spPr>
        <p:txBody>
          <a:bodyPr/>
          <a:lstStyle/>
          <a:p>
            <a:pPr algn="ctr"/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  <a:t>Особенности формирования доходов бюджета </a:t>
            </a:r>
            <a:b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</a:rPr>
              <a:t>на 2019-2021 годы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323850" y="2205038"/>
            <a:ext cx="8569325" cy="4464050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Учитывались изменения федерального и краевого бюджетного законодательства с 1 января 2019 года :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учтены изменения ставок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Федерации;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изменения дифференцированного норматива отчислений в бюджет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муниципального района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Федерации, с 0,0564% до 0,0554%;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учтена норма налогового законодательства об отмене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единого налога на вмененный доход для отдельных видов деятельности.</a:t>
            </a: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8C279A-4149-411E-BDFB-FA46A4777CB7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1843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25558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95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доходного потенциала, млн. руб.</a:t>
            </a:r>
          </a:p>
        </p:txBody>
      </p:sp>
      <p:graphicFrame>
        <p:nvGraphicFramePr>
          <p:cNvPr id="3" name="Диаграмма 10"/>
          <p:cNvGraphicFramePr>
            <a:graphicFrameLocks/>
          </p:cNvGraphicFramePr>
          <p:nvPr/>
        </p:nvGraphicFramePr>
        <p:xfrm>
          <a:off x="250825" y="620713"/>
          <a:ext cx="864235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27313" y="6453188"/>
            <a:ext cx="215900" cy="215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313" y="6137275"/>
            <a:ext cx="215900" cy="215900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9375" y="5826125"/>
            <a:ext cx="215900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3378200" y="6361113"/>
            <a:ext cx="2668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Налоговые доходы</a:t>
            </a: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3382963" y="6053138"/>
            <a:ext cx="2967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Неналоговые доходы</a:t>
            </a:r>
          </a:p>
        </p:txBody>
      </p:sp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3378200" y="5737225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" charset="0"/>
              </a:rPr>
              <a:t>Дотации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843213" y="2365375"/>
            <a:ext cx="1317625" cy="365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19700" y="2060575"/>
            <a:ext cx="1368425" cy="3238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849563" y="3124200"/>
            <a:ext cx="1362075" cy="163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219700" y="3068638"/>
            <a:ext cx="1368425" cy="1095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835275" y="4365625"/>
            <a:ext cx="1376363" cy="71438"/>
          </a:xfrm>
          <a:prstGeom prst="straightConnector1">
            <a:avLst/>
          </a:prstGeom>
          <a:ln w="38100">
            <a:solidFill>
              <a:srgbClr val="17B7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164138" y="4078288"/>
            <a:ext cx="1439862" cy="214312"/>
          </a:xfrm>
          <a:prstGeom prst="straightConnector1">
            <a:avLst/>
          </a:prstGeom>
          <a:ln w="38100">
            <a:solidFill>
              <a:srgbClr val="17B7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20B2D5-9665-4E90-932F-CF3B7CB63B4F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0"/>
          <a:ext cx="8928101" cy="6753224"/>
        </p:xfrm>
        <a:graphic>
          <a:graphicData uri="http://schemas.openxmlformats.org/drawingml/2006/table">
            <a:tbl>
              <a:tblPr/>
              <a:tblGrid>
                <a:gridCol w="2702067"/>
                <a:gridCol w="1977986"/>
                <a:gridCol w="1800221"/>
                <a:gridCol w="2447827"/>
              </a:tblGrid>
              <a:tr h="13408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pPr algn="ctr" fontAlgn="ctr"/>
                      <a:r>
                        <a:rPr lang="ru-RU" sz="3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Динамика </a:t>
                      </a:r>
                      <a:r>
                        <a:rPr lang="ru-RU" sz="3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налоговых доходов </a:t>
                      </a:r>
                      <a:endParaRPr lang="ru-RU" sz="3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</a:p>
                  </a:txBody>
                  <a:tcPr marL="7569" marR="7569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 г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(ожидаемое  исполнение)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(проект бюджета)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первоначальному бюджету</a:t>
                      </a:r>
                      <a:endParaRPr lang="ru-RU" sz="1800" b="1" dirty="0"/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07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338,2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102 047,5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+709,3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15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3 422,1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4 472,9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+1 050,8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33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17 750,9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17 944,1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+193,2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446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17 464,5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18 163,1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+698,6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982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530,4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3 907,6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+377,2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919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143 506,1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146 535,2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3 029,1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" y="116632"/>
            <a:ext cx="2368519" cy="144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7FC859-E5CC-4CDA-AB0F-F6118AD1182E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950" y="0"/>
          <a:ext cx="8928100" cy="6691311"/>
        </p:xfrm>
        <a:graphic>
          <a:graphicData uri="http://schemas.openxmlformats.org/drawingml/2006/table">
            <a:tbl>
              <a:tblPr/>
              <a:tblGrid>
                <a:gridCol w="3173911"/>
                <a:gridCol w="2087395"/>
                <a:gridCol w="1824236"/>
                <a:gridCol w="1842558"/>
              </a:tblGrid>
              <a:tr h="1082063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3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Динамика неналоговых доходов </a:t>
                      </a:r>
                      <a:endParaRPr lang="ru-RU" sz="3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</a:p>
                  </a:txBody>
                  <a:tcPr marL="7569" marR="7569" marT="75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19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2018г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(ожидаемое </a:t>
                      </a: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исполнение)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(проект бюджета)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первоначальному бюджету</a:t>
                      </a:r>
                      <a:endParaRPr lang="ru-RU" sz="1400" b="1" dirty="0"/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68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58 352,4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59 098,7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+ 746,3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22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351,7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351,7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22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компенсации затрат бюджетов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682,7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544,1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624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3 140,0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2 034,0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-1 106,0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61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2 995,4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326,2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+330,8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22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722,0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-1 722,0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29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569" marR="7569" marT="7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ru-RU" sz="2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244,2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64 949,2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-2295,0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"/>
            <a:ext cx="2232248" cy="156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65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3168650"/>
          </a:xfrm>
        </p:spPr>
        <p:txBody>
          <a:bodyPr/>
          <a:lstStyle/>
          <a:p>
            <a:pPr algn="ctr" eaLnBrk="1" hangingPunct="1"/>
            <a:r>
              <a:rPr lang="ru-RU" altLang="ru-RU" sz="5800" b="1" dirty="0" smtClean="0">
                <a:solidFill>
                  <a:schemeClr val="tx1"/>
                </a:solidFill>
                <a:latin typeface="Times New Roman" pitchFamily="18" charset="0"/>
              </a:rPr>
              <a:t>РАСХОДЫ </a:t>
            </a:r>
            <a:br>
              <a:rPr lang="ru-RU" altLang="ru-RU" sz="5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5800" b="1" dirty="0" smtClean="0">
                <a:solidFill>
                  <a:schemeClr val="tx1"/>
                </a:solidFill>
                <a:latin typeface="Times New Roman" pitchFamily="18" charset="0"/>
              </a:rPr>
              <a:t>БЮДЖЕТА</a:t>
            </a:r>
          </a:p>
        </p:txBody>
      </p:sp>
      <p:sp>
        <p:nvSpPr>
          <p:cNvPr id="2253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A315DE-2683-4757-9CF4-94D0DFD8DA83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617913" cy="288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0"/>
            <a:ext cx="2790825" cy="223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554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325438" y="7938"/>
            <a:ext cx="84582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616042"/>
                </a:solidFill>
                <a:latin typeface="Times New Roman" pitchFamily="18" charset="0"/>
                <a:cs typeface="Times New Roman" pitchFamily="18" charset="0"/>
              </a:rPr>
              <a:t>Основные подходы к формированию расходов бюджета Осинского муниципального района на 2019-2021 годы</a:t>
            </a:r>
          </a:p>
        </p:txBody>
      </p:sp>
      <p:grpSp>
        <p:nvGrpSpPr>
          <p:cNvPr id="23555" name="Группа 34"/>
          <p:cNvGrpSpPr>
            <a:grpSpLocks/>
          </p:cNvGrpSpPr>
          <p:nvPr/>
        </p:nvGrpSpPr>
        <p:grpSpPr bwMode="auto">
          <a:xfrm>
            <a:off x="220663" y="1052513"/>
            <a:ext cx="8566150" cy="676275"/>
            <a:chOff x="324643" y="822923"/>
            <a:chExt cx="8567836" cy="594075"/>
          </a:xfrm>
        </p:grpSpPr>
        <p:sp>
          <p:nvSpPr>
            <p:cNvPr id="19" name="Полилиния 18"/>
            <p:cNvSpPr/>
            <p:nvPr/>
          </p:nvSpPr>
          <p:spPr>
            <a:xfrm>
              <a:off x="324643" y="822923"/>
              <a:ext cx="8567836" cy="581445"/>
            </a:xfrm>
            <a:custGeom>
              <a:avLst/>
              <a:gdLst>
                <a:gd name="connsiteX0" fmla="*/ 0 w 8567836"/>
                <a:gd name="connsiteY0" fmla="*/ 37432 h 374317"/>
                <a:gd name="connsiteX1" fmla="*/ 37432 w 8567836"/>
                <a:gd name="connsiteY1" fmla="*/ 0 h 374317"/>
                <a:gd name="connsiteX2" fmla="*/ 8530404 w 8567836"/>
                <a:gd name="connsiteY2" fmla="*/ 0 h 374317"/>
                <a:gd name="connsiteX3" fmla="*/ 8567836 w 8567836"/>
                <a:gd name="connsiteY3" fmla="*/ 37432 h 374317"/>
                <a:gd name="connsiteX4" fmla="*/ 8567836 w 8567836"/>
                <a:gd name="connsiteY4" fmla="*/ 336885 h 374317"/>
                <a:gd name="connsiteX5" fmla="*/ 8530404 w 8567836"/>
                <a:gd name="connsiteY5" fmla="*/ 374317 h 374317"/>
                <a:gd name="connsiteX6" fmla="*/ 37432 w 8567836"/>
                <a:gd name="connsiteY6" fmla="*/ 374317 h 374317"/>
                <a:gd name="connsiteX7" fmla="*/ 0 w 8567836"/>
                <a:gd name="connsiteY7" fmla="*/ 336885 h 374317"/>
                <a:gd name="connsiteX8" fmla="*/ 0 w 8567836"/>
                <a:gd name="connsiteY8" fmla="*/ 37432 h 3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7836" h="374317">
                  <a:moveTo>
                    <a:pt x="0" y="37432"/>
                  </a:moveTo>
                  <a:cubicBezTo>
                    <a:pt x="0" y="16759"/>
                    <a:pt x="16759" y="0"/>
                    <a:pt x="37432" y="0"/>
                  </a:cubicBezTo>
                  <a:lnTo>
                    <a:pt x="8530404" y="0"/>
                  </a:lnTo>
                  <a:cubicBezTo>
                    <a:pt x="8551077" y="0"/>
                    <a:pt x="8567836" y="16759"/>
                    <a:pt x="8567836" y="37432"/>
                  </a:cubicBezTo>
                  <a:lnTo>
                    <a:pt x="8567836" y="336885"/>
                  </a:lnTo>
                  <a:cubicBezTo>
                    <a:pt x="8567836" y="357558"/>
                    <a:pt x="8551077" y="374317"/>
                    <a:pt x="8530404" y="374317"/>
                  </a:cubicBezTo>
                  <a:lnTo>
                    <a:pt x="37432" y="374317"/>
                  </a:lnTo>
                  <a:cubicBezTo>
                    <a:pt x="16759" y="374317"/>
                    <a:pt x="0" y="357558"/>
                    <a:pt x="0" y="336885"/>
                  </a:cubicBezTo>
                  <a:lnTo>
                    <a:pt x="0" y="3743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846169" tIns="60960" rIns="60961" bIns="6096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71450" indent="-1714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приоритет - действующие расходные обязательства</a:t>
              </a:r>
            </a:p>
            <a:p>
              <a:pPr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1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endPara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13699" y="843859"/>
              <a:ext cx="1309268" cy="573139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34000" b="-34000"/>
              </a:stretch>
            </a:blipFill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Полилиния 24"/>
          <p:cNvSpPr/>
          <p:nvPr/>
        </p:nvSpPr>
        <p:spPr bwMode="auto">
          <a:xfrm>
            <a:off x="201714" y="3457236"/>
            <a:ext cx="8540750" cy="1097708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46169" tIns="60960" rIns="60961" bIns="60960" anchor="ctr"/>
          <a:lstStyle>
            <a:lvl1pPr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индексация расходов на оплату коммунальных услуг  </a:t>
            </a:r>
          </a:p>
        </p:txBody>
      </p:sp>
      <p:sp>
        <p:nvSpPr>
          <p:cNvPr id="31" name="Полилиния 30"/>
          <p:cNvSpPr/>
          <p:nvPr/>
        </p:nvSpPr>
        <p:spPr>
          <a:xfrm>
            <a:off x="201624" y="1988840"/>
            <a:ext cx="8567836" cy="1011210"/>
          </a:xfrm>
          <a:custGeom>
            <a:avLst/>
            <a:gdLst>
              <a:gd name="connsiteX0" fmla="*/ 0 w 8567836"/>
              <a:gd name="connsiteY0" fmla="*/ 71642 h 716424"/>
              <a:gd name="connsiteX1" fmla="*/ 71642 w 8567836"/>
              <a:gd name="connsiteY1" fmla="*/ 0 h 716424"/>
              <a:gd name="connsiteX2" fmla="*/ 8496194 w 8567836"/>
              <a:gd name="connsiteY2" fmla="*/ 0 h 716424"/>
              <a:gd name="connsiteX3" fmla="*/ 8567836 w 8567836"/>
              <a:gd name="connsiteY3" fmla="*/ 71642 h 716424"/>
              <a:gd name="connsiteX4" fmla="*/ 8567836 w 8567836"/>
              <a:gd name="connsiteY4" fmla="*/ 644782 h 716424"/>
              <a:gd name="connsiteX5" fmla="*/ 8496194 w 8567836"/>
              <a:gd name="connsiteY5" fmla="*/ 716424 h 716424"/>
              <a:gd name="connsiteX6" fmla="*/ 71642 w 8567836"/>
              <a:gd name="connsiteY6" fmla="*/ 716424 h 716424"/>
              <a:gd name="connsiteX7" fmla="*/ 0 w 8567836"/>
              <a:gd name="connsiteY7" fmla="*/ 644782 h 716424"/>
              <a:gd name="connsiteX8" fmla="*/ 0 w 8567836"/>
              <a:gd name="connsiteY8" fmla="*/ 71642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716424">
                <a:moveTo>
                  <a:pt x="0" y="71642"/>
                </a:moveTo>
                <a:cubicBezTo>
                  <a:pt x="0" y="32075"/>
                  <a:pt x="32075" y="0"/>
                  <a:pt x="71642" y="0"/>
                </a:cubicBezTo>
                <a:lnTo>
                  <a:pt x="8496194" y="0"/>
                </a:lnTo>
                <a:cubicBezTo>
                  <a:pt x="8535761" y="0"/>
                  <a:pt x="8567836" y="32075"/>
                  <a:pt x="8567836" y="71642"/>
                </a:cubicBezTo>
                <a:lnTo>
                  <a:pt x="8567836" y="644782"/>
                </a:lnTo>
                <a:cubicBezTo>
                  <a:pt x="8567836" y="684349"/>
                  <a:pt x="8535761" y="716424"/>
                  <a:pt x="8496194" y="716424"/>
                </a:cubicBezTo>
                <a:lnTo>
                  <a:pt x="71642" y="716424"/>
                </a:lnTo>
                <a:cubicBezTo>
                  <a:pt x="32075" y="716424"/>
                  <a:pt x="0" y="684349"/>
                  <a:pt x="0" y="644782"/>
                </a:cubicBezTo>
                <a:lnTo>
                  <a:pt x="0" y="7164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846169" tIns="60960" rIns="60961" bIns="60960" anchor="ctr"/>
          <a:lstStyle>
            <a:lvl1pPr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</a:rPr>
              <a:t>учтены</a:t>
            </a: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изменения в части финансового обеспечения муниципального задания по услугам и работам, в связи с уточнением ГРБС наименования услуги (работы), норматива затрат  и натуральных показателей муниципального задания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99679" y="2018251"/>
            <a:ext cx="1490935" cy="1011210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3000" b="-33000"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олилиния 12"/>
          <p:cNvSpPr/>
          <p:nvPr/>
        </p:nvSpPr>
        <p:spPr>
          <a:xfrm>
            <a:off x="160745" y="4869160"/>
            <a:ext cx="8567019" cy="1260139"/>
          </a:xfrm>
          <a:custGeom>
            <a:avLst/>
            <a:gdLst>
              <a:gd name="connsiteX0" fmla="*/ 0 w 8567836"/>
              <a:gd name="connsiteY0" fmla="*/ 63767 h 637674"/>
              <a:gd name="connsiteX1" fmla="*/ 63767 w 8567836"/>
              <a:gd name="connsiteY1" fmla="*/ 0 h 637674"/>
              <a:gd name="connsiteX2" fmla="*/ 8504069 w 8567836"/>
              <a:gd name="connsiteY2" fmla="*/ 0 h 637674"/>
              <a:gd name="connsiteX3" fmla="*/ 8567836 w 8567836"/>
              <a:gd name="connsiteY3" fmla="*/ 63767 h 637674"/>
              <a:gd name="connsiteX4" fmla="*/ 8567836 w 8567836"/>
              <a:gd name="connsiteY4" fmla="*/ 573907 h 637674"/>
              <a:gd name="connsiteX5" fmla="*/ 8504069 w 8567836"/>
              <a:gd name="connsiteY5" fmla="*/ 637674 h 637674"/>
              <a:gd name="connsiteX6" fmla="*/ 63767 w 8567836"/>
              <a:gd name="connsiteY6" fmla="*/ 637674 h 637674"/>
              <a:gd name="connsiteX7" fmla="*/ 0 w 8567836"/>
              <a:gd name="connsiteY7" fmla="*/ 573907 h 637674"/>
              <a:gd name="connsiteX8" fmla="*/ 0 w 8567836"/>
              <a:gd name="connsiteY8" fmla="*/ 63767 h 63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7836" h="637674">
                <a:moveTo>
                  <a:pt x="0" y="63767"/>
                </a:moveTo>
                <a:cubicBezTo>
                  <a:pt x="0" y="28549"/>
                  <a:pt x="28549" y="0"/>
                  <a:pt x="63767" y="0"/>
                </a:cubicBezTo>
                <a:lnTo>
                  <a:pt x="8504069" y="0"/>
                </a:lnTo>
                <a:cubicBezTo>
                  <a:pt x="8539287" y="0"/>
                  <a:pt x="8567836" y="28549"/>
                  <a:pt x="8567836" y="63767"/>
                </a:cubicBezTo>
                <a:lnTo>
                  <a:pt x="8567836" y="573907"/>
                </a:lnTo>
                <a:cubicBezTo>
                  <a:pt x="8567836" y="609125"/>
                  <a:pt x="8539287" y="637674"/>
                  <a:pt x="8504069" y="637674"/>
                </a:cubicBezTo>
                <a:lnTo>
                  <a:pt x="63767" y="637674"/>
                </a:lnTo>
                <a:cubicBezTo>
                  <a:pt x="28549" y="637674"/>
                  <a:pt x="0" y="609125"/>
                  <a:pt x="0" y="573907"/>
                </a:cubicBezTo>
                <a:lnTo>
                  <a:pt x="0" y="6376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46169" tIns="60960" rIns="60961" bIns="60960" anchor="ctr"/>
          <a:lstStyle>
            <a:lvl1pPr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711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предусмотрены бюджетные ассигнования на обеспечение бесперебойного функционирования коммунальной инфраструктуры района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0643" y="3662916"/>
            <a:ext cx="1211904" cy="686347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Скругленный прямоугольник 16"/>
          <p:cNvSpPr/>
          <p:nvPr/>
        </p:nvSpPr>
        <p:spPr bwMode="auto">
          <a:xfrm>
            <a:off x="325438" y="4942041"/>
            <a:ext cx="1270748" cy="1114375"/>
          </a:xfrm>
          <a:prstGeom prst="roundRect">
            <a:avLst>
              <a:gd name="adj" fmla="val 10000"/>
            </a:avLst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84095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08720"/>
          </a:xfrm>
          <a:ex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муниципального района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045145"/>
              </p:ext>
            </p:extLst>
          </p:nvPr>
        </p:nvGraphicFramePr>
        <p:xfrm>
          <a:off x="-107950" y="1125538"/>
          <a:ext cx="935990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8833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</TotalTime>
  <Words>4641</Words>
  <Application>Microsoft Office PowerPoint</Application>
  <PresentationFormat>Экран (4:3)</PresentationFormat>
  <Paragraphs>535</Paragraphs>
  <Slides>28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Воздушный поток</vt:lpstr>
      <vt:lpstr>Тема Office</vt:lpstr>
      <vt:lpstr>1_Тема Office</vt:lpstr>
      <vt:lpstr>«Об основных направлениях бюджетной  и налоговой  политики  на 2019 год и на плановый период  2020  и  2021  годов.  О принципах  бюджетного планирования,  основных характеристиках бюджета Осинского муниципального района на 2019 год и на плановый период 2020 и 2021 годов»</vt:lpstr>
      <vt:lpstr>Основные направления налоговой политики</vt:lpstr>
      <vt:lpstr>Особенности формирования доходов бюджета  на 2019-2021 годы</vt:lpstr>
      <vt:lpstr>Изменение доходного потенциала, млн. руб.</vt:lpstr>
      <vt:lpstr>Презентация PowerPoint</vt:lpstr>
      <vt:lpstr>Презентация PowerPoint</vt:lpstr>
      <vt:lpstr>РАСХОДЫ  БЮДЖЕТА</vt:lpstr>
      <vt:lpstr>Презентация PowerPoint</vt:lpstr>
      <vt:lpstr>Расходы бюджета  Осинского муниципального района (тыс. рублей)</vt:lpstr>
      <vt:lpstr>Основные  направления  бюджетной  политики</vt:lpstr>
      <vt:lpstr> Сохранение социальной направленности бюджета</vt:lpstr>
      <vt:lpstr> Сохранение социальной направленности бюджета  (тыс. руб.)</vt:lpstr>
      <vt:lpstr>Презентация PowerPoint</vt:lpstr>
      <vt:lpstr>Значимые мероприятия в области культуры в 2019 году</vt:lpstr>
      <vt:lpstr>Муниципальная программа  «Развитие физической культуры, спорта и формирование здорового образа жизни в Осинском муниципальном районе»</vt:lpstr>
      <vt:lpstr>Значимые мероприятия в области физической культуры в 2019 году</vt:lpstr>
      <vt:lpstr>Презентация PowerPoint</vt:lpstr>
      <vt:lpstr>МУНИЦИПАЛЬНАЯ ПРОГРАММА  «РАЗВИТИЕ СИСТЕМЫ ОБРАЗОВАНИЯ ОСИНСКОГО МУНИЦИПАЛЬНОГО РАЙОНА»</vt:lpstr>
      <vt:lpstr>Непрограммные направления </vt:lpstr>
      <vt:lpstr>Презентация PowerPoint</vt:lpstr>
      <vt:lpstr>Финансовая помощь бюджетам поселений на 2018-2021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Поддержание устойчивости бюджета</vt:lpstr>
      <vt:lpstr>Повышение открытости и прозрачности  бюджетного процесса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Бобынина_Наталья</dc:creator>
  <cp:lastModifiedBy>Салимова Наталья</cp:lastModifiedBy>
  <cp:revision>441</cp:revision>
  <cp:lastPrinted>2018-11-29T05:38:13Z</cp:lastPrinted>
  <dcterms:created xsi:type="dcterms:W3CDTF">2016-11-01T08:06:54Z</dcterms:created>
  <dcterms:modified xsi:type="dcterms:W3CDTF">2019-01-16T10:31:35Z</dcterms:modified>
</cp:coreProperties>
</file>